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74"/>
  </p:notesMasterIdLst>
  <p:sldIdLst>
    <p:sldId id="256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358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9" r:id="rId38"/>
    <p:sldId id="300" r:id="rId39"/>
    <p:sldId id="357" r:id="rId40"/>
    <p:sldId id="301" r:id="rId41"/>
    <p:sldId id="302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59" r:id="rId62"/>
    <p:sldId id="361" r:id="rId63"/>
    <p:sldId id="360" r:id="rId64"/>
    <p:sldId id="362" r:id="rId65"/>
    <p:sldId id="363" r:id="rId66"/>
    <p:sldId id="334" r:id="rId67"/>
    <p:sldId id="335" r:id="rId68"/>
    <p:sldId id="336" r:id="rId69"/>
    <p:sldId id="337" r:id="rId70"/>
    <p:sldId id="347" r:id="rId71"/>
    <p:sldId id="364" r:id="rId72"/>
    <p:sldId id="346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6" autoAdjust="0"/>
    <p:restoredTop sz="97679" autoAdjust="0"/>
  </p:normalViewPr>
  <p:slideViewPr>
    <p:cSldViewPr>
      <p:cViewPr>
        <p:scale>
          <a:sx n="70" d="100"/>
          <a:sy n="70" d="100"/>
        </p:scale>
        <p:origin x="-1116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1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4B8D7-C275-4E72-BAB5-0629BFF4CE3C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92DF9-1BF4-427E-85E5-865AFAC3D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1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749E1-EE1D-4CE8-9223-CFCA7E735D99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5277"/>
            <a:ext cx="5028370" cy="411386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681"/>
            <a:ext cx="5029200" cy="411108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649" tIns="44825" rIns="89649" bIns="44825"/>
          <a:lstStyle/>
          <a:p>
            <a:pPr defTabSz="904875">
              <a:spcBef>
                <a:spcPct val="0"/>
              </a:spcBef>
            </a:pPr>
            <a:endParaRPr lang="en-US" sz="23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7F1BA-D67F-4C9B-A45C-B616BB130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CC7D5-AADD-49FA-8209-475AB0712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5FBA0-85FA-41DD-A1DD-482288AB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4C019-37C7-4484-AE0D-6330E9A36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8772D2-7AE8-4A93-AA45-9019B250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BEF5F-8FA6-440F-B410-7B1ED1EF4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BF0D79-5E21-4B51-83BC-01370C630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60489-68D3-439A-9BFF-659C217B7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0AD57-2CF4-4544-96CA-35FCAB7A7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F2CABE-9980-4043-AA6F-5024EEE23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79B778-9B5B-44B4-90AA-9D0DD5F6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rogress Photos 31Jul04 04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57600" y="2743200"/>
            <a:ext cx="6570662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JohnRedmondPeriodicNo"/>
          <p:cNvPicPr>
            <a:picLocks noChangeAspect="1" noChangeArrowheads="1"/>
          </p:cNvPicPr>
          <p:nvPr userDrawn="1"/>
        </p:nvPicPr>
        <p:blipFill>
          <a:blip r:embed="rId14" cstate="print"/>
          <a:srcRect r="3448" b="12270"/>
          <a:stretch>
            <a:fillRect/>
          </a:stretch>
        </p:blipFill>
        <p:spPr bwMode="auto">
          <a:xfrm>
            <a:off x="4876800" y="1295400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12"/>
          <p:cNvSpPr/>
          <p:nvPr userDrawn="1"/>
        </p:nvSpPr>
        <p:spPr>
          <a:xfrm>
            <a:off x="0" y="-7258"/>
            <a:ext cx="9129486" cy="6894286"/>
          </a:xfrm>
          <a:custGeom>
            <a:avLst/>
            <a:gdLst>
              <a:gd name="connsiteX0" fmla="*/ 0 w 9129486"/>
              <a:gd name="connsiteY0" fmla="*/ 0 h 6894286"/>
              <a:gd name="connsiteX1" fmla="*/ 9129486 w 9129486"/>
              <a:gd name="connsiteY1" fmla="*/ 0 h 6894286"/>
              <a:gd name="connsiteX2" fmla="*/ 9129486 w 9129486"/>
              <a:gd name="connsiteY2" fmla="*/ 1669143 h 6894286"/>
              <a:gd name="connsiteX3" fmla="*/ 8824686 w 9129486"/>
              <a:gd name="connsiteY3" fmla="*/ 1669143 h 6894286"/>
              <a:gd name="connsiteX4" fmla="*/ 8432800 w 9129486"/>
              <a:gd name="connsiteY4" fmla="*/ 1683657 h 6894286"/>
              <a:gd name="connsiteX5" fmla="*/ 8026400 w 9129486"/>
              <a:gd name="connsiteY5" fmla="*/ 1756229 h 6894286"/>
              <a:gd name="connsiteX6" fmla="*/ 7649029 w 9129486"/>
              <a:gd name="connsiteY6" fmla="*/ 1872343 h 6894286"/>
              <a:gd name="connsiteX7" fmla="*/ 7097486 w 9129486"/>
              <a:gd name="connsiteY7" fmla="*/ 2061029 h 6894286"/>
              <a:gd name="connsiteX8" fmla="*/ 6647543 w 9129486"/>
              <a:gd name="connsiteY8" fmla="*/ 2278743 h 6894286"/>
              <a:gd name="connsiteX9" fmla="*/ 6313714 w 9129486"/>
              <a:gd name="connsiteY9" fmla="*/ 2496457 h 6894286"/>
              <a:gd name="connsiteX10" fmla="*/ 5892800 w 9129486"/>
              <a:gd name="connsiteY10" fmla="*/ 2844800 h 6894286"/>
              <a:gd name="connsiteX11" fmla="*/ 5457371 w 9129486"/>
              <a:gd name="connsiteY11" fmla="*/ 3251200 h 6894286"/>
              <a:gd name="connsiteX12" fmla="*/ 5138057 w 9129486"/>
              <a:gd name="connsiteY12" fmla="*/ 3628571 h 6894286"/>
              <a:gd name="connsiteX13" fmla="*/ 4804229 w 9129486"/>
              <a:gd name="connsiteY13" fmla="*/ 4107543 h 6894286"/>
              <a:gd name="connsiteX14" fmla="*/ 4542971 w 9129486"/>
              <a:gd name="connsiteY14" fmla="*/ 4601029 h 6894286"/>
              <a:gd name="connsiteX15" fmla="*/ 4296229 w 9129486"/>
              <a:gd name="connsiteY15" fmla="*/ 5210629 h 6894286"/>
              <a:gd name="connsiteX16" fmla="*/ 4136571 w 9129486"/>
              <a:gd name="connsiteY16" fmla="*/ 5820229 h 6894286"/>
              <a:gd name="connsiteX17" fmla="*/ 4064000 w 9129486"/>
              <a:gd name="connsiteY17" fmla="*/ 6299200 h 6894286"/>
              <a:gd name="connsiteX18" fmla="*/ 4020457 w 9129486"/>
              <a:gd name="connsiteY18" fmla="*/ 6894286 h 6894286"/>
              <a:gd name="connsiteX19" fmla="*/ 0 w 9129486"/>
              <a:gd name="connsiteY19" fmla="*/ 6865257 h 6894286"/>
              <a:gd name="connsiteX20" fmla="*/ 0 w 9129486"/>
              <a:gd name="connsiteY20" fmla="*/ 0 h 68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29486" h="6894286">
                <a:moveTo>
                  <a:pt x="0" y="0"/>
                </a:moveTo>
                <a:lnTo>
                  <a:pt x="9129486" y="0"/>
                </a:lnTo>
                <a:lnTo>
                  <a:pt x="9129486" y="1669143"/>
                </a:lnTo>
                <a:lnTo>
                  <a:pt x="8824686" y="1669143"/>
                </a:lnTo>
                <a:lnTo>
                  <a:pt x="8432800" y="1683657"/>
                </a:lnTo>
                <a:lnTo>
                  <a:pt x="8026400" y="1756229"/>
                </a:lnTo>
                <a:lnTo>
                  <a:pt x="7649029" y="1872343"/>
                </a:lnTo>
                <a:lnTo>
                  <a:pt x="7097486" y="2061029"/>
                </a:lnTo>
                <a:lnTo>
                  <a:pt x="6647543" y="2278743"/>
                </a:lnTo>
                <a:lnTo>
                  <a:pt x="6313714" y="2496457"/>
                </a:lnTo>
                <a:lnTo>
                  <a:pt x="5892800" y="2844800"/>
                </a:lnTo>
                <a:lnTo>
                  <a:pt x="5457371" y="3251200"/>
                </a:lnTo>
                <a:lnTo>
                  <a:pt x="5138057" y="3628571"/>
                </a:lnTo>
                <a:lnTo>
                  <a:pt x="4804229" y="4107543"/>
                </a:lnTo>
                <a:lnTo>
                  <a:pt x="4542971" y="4601029"/>
                </a:lnTo>
                <a:lnTo>
                  <a:pt x="4296229" y="5210629"/>
                </a:lnTo>
                <a:lnTo>
                  <a:pt x="4136571" y="5820229"/>
                </a:lnTo>
                <a:lnTo>
                  <a:pt x="4064000" y="6299200"/>
                </a:lnTo>
                <a:lnTo>
                  <a:pt x="4020457" y="6894286"/>
                </a:lnTo>
                <a:lnTo>
                  <a:pt x="0" y="6865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081588"/>
            <a:ext cx="1371600" cy="938213"/>
          </a:xfrm>
          <a:prstGeom prst="rect">
            <a:avLst/>
          </a:prstGeom>
          <a:noFill/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953000" y="3962400"/>
            <a:ext cx="41910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2454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smtClean="0"/>
              <a:t>Corps </a:t>
            </a:r>
            <a:r>
              <a:rPr lang="en-US" sz="1200" b="1" dirty="0"/>
              <a:t>of Engineers</a:t>
            </a:r>
          </a:p>
          <a:p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0" name="Picture 23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207672" cy="1131304"/>
          </a:xfrm>
          <a:prstGeom prst="rect">
            <a:avLst/>
          </a:prstGeom>
          <a:noFill/>
        </p:spPr>
      </p:pic>
      <p:pic>
        <p:nvPicPr>
          <p:cNvPr id="11" name="Picture 25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43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687647A-9332-4357-AB56-6FD9E33C2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381000" y="63246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8" descr="USACE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6597" y="5943600"/>
            <a:ext cx="1037403" cy="7096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m.B.Empson@usace.army.mi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7772400" cy="1470025"/>
          </a:xfrm>
        </p:spPr>
        <p:txBody>
          <a:bodyPr/>
          <a:lstStyle/>
          <a:p>
            <a:r>
              <a:rPr lang="pt-BR" noProof="0" smtClean="0"/>
              <a:t>Monitoramento e Instrumentação para Segurança e Barragens</a:t>
            </a:r>
            <a:endParaRPr lang="pt-BR" noProof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1600200"/>
            <a:ext cx="4800600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/>
              <a:t>William Empson, PE, PMP </a:t>
            </a:r>
          </a:p>
          <a:p>
            <a:r>
              <a:rPr lang="en-US" sz="1600" dirty="0" err="1" smtClean="0"/>
              <a:t>Gerenciador</a:t>
            </a:r>
            <a:r>
              <a:rPr lang="en-US" sz="1600" dirty="0" smtClean="0"/>
              <a:t> de </a:t>
            </a:r>
            <a:r>
              <a:rPr lang="en-US" sz="1600" dirty="0" err="1" smtClean="0"/>
              <a:t>Risco</a:t>
            </a:r>
            <a:r>
              <a:rPr lang="en-US" sz="1600" dirty="0" smtClean="0"/>
              <a:t> Senior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Programa</a:t>
            </a:r>
            <a:r>
              <a:rPr lang="en-US" sz="1600" dirty="0" smtClean="0"/>
              <a:t> de </a:t>
            </a:r>
            <a:r>
              <a:rPr lang="en-US" sz="1600" dirty="0" err="1" smtClean="0"/>
              <a:t>Segurança</a:t>
            </a:r>
            <a:r>
              <a:rPr lang="en-US" sz="1600" dirty="0" smtClean="0"/>
              <a:t> de </a:t>
            </a:r>
            <a:r>
              <a:rPr lang="en-US" sz="1600" dirty="0" err="1" smtClean="0"/>
              <a:t>Diques</a:t>
            </a:r>
            <a:endParaRPr lang="en-US" sz="1600" dirty="0" smtClean="0"/>
          </a:p>
          <a:p>
            <a:r>
              <a:rPr lang="en-US" sz="1600" dirty="0" smtClean="0"/>
              <a:t>U.S. Army Corps of Engineers</a:t>
            </a:r>
          </a:p>
          <a:p>
            <a:r>
              <a:rPr lang="en-US" sz="1600" dirty="0" smtClean="0"/>
              <a:t>Risk Management Center    </a:t>
            </a:r>
          </a:p>
          <a:p>
            <a:r>
              <a:rPr lang="en-US" sz="1600" dirty="0" smtClean="0">
                <a:hlinkClick r:id="rId2"/>
              </a:rPr>
              <a:t>William.B.Empson@usace.army.mil</a:t>
            </a: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err="1" smtClean="0"/>
              <a:t>Oficina</a:t>
            </a:r>
            <a:r>
              <a:rPr lang="en-US" sz="1400" dirty="0" smtClean="0"/>
              <a:t> de </a:t>
            </a:r>
            <a:r>
              <a:rPr lang="en-US" sz="1400" dirty="0" err="1" smtClean="0"/>
              <a:t>Segurança</a:t>
            </a:r>
            <a:r>
              <a:rPr lang="en-US" sz="1400" dirty="0"/>
              <a:t> </a:t>
            </a:r>
            <a:r>
              <a:rPr lang="en-US" sz="1400" dirty="0" smtClean="0"/>
              <a:t>de </a:t>
            </a:r>
            <a:r>
              <a:rPr lang="en-US" sz="1400" dirty="0" err="1" smtClean="0"/>
              <a:t>Barragens</a:t>
            </a:r>
            <a:r>
              <a:rPr lang="en-US" sz="14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Brasília, Brazil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20-24 </a:t>
            </a:r>
            <a:r>
              <a:rPr lang="en-US" sz="1400" dirty="0" err="1" smtClean="0"/>
              <a:t>maio</a:t>
            </a:r>
            <a:r>
              <a:rPr lang="en-US" sz="1400" dirty="0" smtClean="0"/>
              <a:t>, 2013</a:t>
            </a:r>
          </a:p>
          <a:p>
            <a:pPr>
              <a:spcBef>
                <a:spcPct val="50000"/>
              </a:spcBef>
            </a:pP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24EC2DEC-6357-4B9D-B198-E7E17480DA6F}" type="slidenum">
              <a:rPr lang="en-US" smtClean="0"/>
              <a:pPr/>
              <a:t>10</a:t>
            </a:fld>
            <a:r>
              <a:rPr lang="en-US" smtClean="0"/>
              <a:t> of 82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81000" y="1905000"/>
          <a:ext cx="846455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hart" r:id="rId3" imgW="5543416" imgH="3124042" progId="Excel.Sheet.8">
                  <p:embed/>
                </p:oleObj>
              </mc:Choice>
              <mc:Fallback>
                <p:oleObj name="Chart" r:id="rId3" imgW="5543416" imgH="3124042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05000"/>
                        <a:ext cx="846455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Recalque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8730F626-43D2-4A2E-B706-0CCCF6C75321}" type="slidenum">
              <a:rPr lang="en-US" smtClean="0"/>
              <a:pPr/>
              <a:t>11</a:t>
            </a:fld>
            <a:r>
              <a:rPr lang="en-US" smtClean="0"/>
              <a:t> of 82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" y="1981200"/>
          <a:ext cx="7559675" cy="431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Chart" r:id="rId3" imgW="5181600" imgH="2809759" progId="Excel.Sheet.8">
                  <p:embed/>
                </p:oleObj>
              </mc:Choice>
              <mc:Fallback>
                <p:oleObj name="Chart" r:id="rId3" imgW="5181600" imgH="2809759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981200"/>
                        <a:ext cx="7559675" cy="431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Movimento Horizontal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95D920C7-7F23-4CB4-89A4-DE2282F62354}" type="slidenum">
              <a:rPr lang="en-US" smtClean="0"/>
              <a:pPr/>
              <a:t>12</a:t>
            </a:fld>
            <a:r>
              <a:rPr lang="en-US" smtClean="0"/>
              <a:t> of 82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04799" y="1219200"/>
          <a:ext cx="849085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Chart" r:id="rId3" imgW="10497600" imgH="5846400" progId="Excel.Sheet.8">
                  <p:embed/>
                </p:oleObj>
              </mc:Choice>
              <mc:Fallback>
                <p:oleObj name="Chart" r:id="rId3" imgW="10497600" imgH="58464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99" y="1219200"/>
                        <a:ext cx="8490857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760538" y="3429000"/>
            <a:ext cx="812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800" b="1" u="sng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625600" y="3429000"/>
            <a:ext cx="2303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/>
              <a:t>Movement Downstream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557338" y="4572000"/>
            <a:ext cx="2303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/>
              <a:t>Movement Upstream</a:t>
            </a:r>
          </a:p>
        </p:txBody>
      </p:sp>
      <p:sp>
        <p:nvSpPr>
          <p:cNvPr id="41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noProof="0" dirty="0" smtClean="0"/>
              <a:t>Recalque &amp; Movimento Horizontal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A5427569-5D2F-4C40-8B93-9F50DED64DE8}" type="slidenum">
              <a:rPr lang="en-US" smtClean="0"/>
              <a:pPr/>
              <a:t>13</a:t>
            </a:fld>
            <a:r>
              <a:rPr lang="en-US" smtClean="0"/>
              <a:t> of 82</a:t>
            </a:r>
          </a:p>
        </p:txBody>
      </p:sp>
      <p:pic>
        <p:nvPicPr>
          <p:cNvPr id="17411" name="Picture 2" descr="PHOTO2"/>
          <p:cNvPicPr>
            <a:picLocks noChangeAspect="1" noChangeArrowheads="1"/>
          </p:cNvPicPr>
          <p:nvPr/>
        </p:nvPicPr>
        <p:blipFill>
          <a:blip r:embed="rId2" cstate="print">
            <a:lum bright="24000" contrast="-28000"/>
          </a:blip>
          <a:srcRect l="877" t="11920" r="752" b="3831"/>
          <a:stretch>
            <a:fillRect/>
          </a:stretch>
        </p:blipFill>
        <p:spPr bwMode="auto">
          <a:xfrm>
            <a:off x="304800" y="1905000"/>
            <a:ext cx="8537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Movimento </a:t>
            </a:r>
            <a:r>
              <a:rPr lang="pt-BR" noProof="0" dirty="0" smtClean="0"/>
              <a:t>Horizontal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F36EE7D8-4A32-481D-B528-CE0557D500C6}" type="slidenum">
              <a:rPr lang="en-US" smtClean="0"/>
              <a:pPr/>
              <a:t>14</a:t>
            </a:fld>
            <a:r>
              <a:rPr lang="en-US" smtClean="0"/>
              <a:t> of 82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Recalque</a:t>
            </a:r>
          </a:p>
        </p:txBody>
      </p:sp>
      <p:pic>
        <p:nvPicPr>
          <p:cNvPr id="18436" name="Picture 3" descr="Denison Periodic Inspection_Page_19"/>
          <p:cNvPicPr>
            <a:picLocks noChangeAspect="1" noChangeArrowheads="1"/>
          </p:cNvPicPr>
          <p:nvPr/>
        </p:nvPicPr>
        <p:blipFill>
          <a:blip r:embed="rId2" cstate="print"/>
          <a:srcRect t="16266"/>
          <a:stretch>
            <a:fillRect/>
          </a:stretch>
        </p:blipFill>
        <p:spPr bwMode="auto">
          <a:xfrm>
            <a:off x="228600" y="1219200"/>
            <a:ext cx="8305800" cy="461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3E20DAE-5D7F-4CBE-9C2D-0226B47F9100}" type="slidenum">
              <a:rPr lang="en-US" smtClean="0"/>
              <a:pPr/>
              <a:t>15</a:t>
            </a:fld>
            <a:r>
              <a:rPr lang="en-US" smtClean="0"/>
              <a:t> of 82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Movimento Horizontal</a:t>
            </a:r>
          </a:p>
        </p:txBody>
      </p:sp>
      <p:pic>
        <p:nvPicPr>
          <p:cNvPr id="19460" name="Picture 3" descr="kaw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7307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4BD693F-3F5A-4C68-B9BB-B618451D3C33}" type="slidenum">
              <a:rPr lang="en-US" smtClean="0"/>
              <a:pPr/>
              <a:t>16</a:t>
            </a:fld>
            <a:r>
              <a:rPr lang="en-US" smtClean="0"/>
              <a:t> of 82</a:t>
            </a:r>
          </a:p>
        </p:txBody>
      </p:sp>
      <p:pic>
        <p:nvPicPr>
          <p:cNvPr id="20483" name="Picture 2" descr="del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010400" cy="475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Fissuras Transversais &amp; Longitudinais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CCD69ED1-8EDD-499E-9C94-2F7B38B53273}" type="slidenum">
              <a:rPr lang="en-US" smtClean="0"/>
              <a:pPr/>
              <a:t>17</a:t>
            </a:fld>
            <a:r>
              <a:rPr lang="en-US" smtClean="0"/>
              <a:t> of 82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Fissuras Longitudinais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239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0803AD86-4CA7-4443-BDBF-0DDF96813B8D}" type="slidenum">
              <a:rPr lang="en-US" smtClean="0"/>
              <a:pPr/>
              <a:t>18</a:t>
            </a:fld>
            <a:r>
              <a:rPr lang="en-US" smtClean="0"/>
              <a:t> of 82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825" y="1981200"/>
            <a:ext cx="27971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Fissuras Longitudinais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EEF9DEF-216A-4A40-BC2A-ADF88F33F9B6}" type="slidenum">
              <a:rPr lang="en-US" smtClean="0"/>
              <a:pPr/>
              <a:t>19</a:t>
            </a:fld>
            <a:r>
              <a:rPr lang="en-US" smtClean="0"/>
              <a:t> of 82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133600"/>
            <a:ext cx="60150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Fissura Transversal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4FCB0C3F-CC6C-4754-BDE8-2FC2E1944371}" type="slidenum">
              <a:rPr lang="en-US" smtClean="0"/>
              <a:pPr/>
              <a:t>2</a:t>
            </a:fld>
            <a:r>
              <a:rPr lang="en-US" smtClean="0"/>
              <a:t> of 82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Explicar a importância e os benefícios de se ter um programa de </a:t>
            </a:r>
            <a:r>
              <a:rPr lang="pt-BR" dirty="0" smtClean="0"/>
              <a:t>monitoramento, instrumentação e avaliação de segurança de barragens</a:t>
            </a:r>
            <a:r>
              <a:rPr lang="pt-BR" noProof="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Descrever </a:t>
            </a:r>
            <a:r>
              <a:rPr lang="pt-BR" noProof="0" dirty="0" smtClean="0"/>
              <a:t>os tipos de instrumentação e atributos a serem monitorados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Apresentar estudos de caso como exemplos reais do programa de monitoramento </a:t>
            </a:r>
            <a:r>
              <a:rPr lang="pt-BR" dirty="0" smtClean="0"/>
              <a:t>e avaliação continuada</a:t>
            </a:r>
            <a:r>
              <a:rPr lang="pt-BR" noProof="0" dirty="0" smtClean="0"/>
              <a:t>.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smtClean="0"/>
              <a:t>OBJETIVOS DE APRENDIZAGEM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26CB1209-10FB-4809-9D98-FD9150D4E808}" type="slidenum">
              <a:rPr lang="en-US" smtClean="0"/>
              <a:pPr/>
              <a:t>20</a:t>
            </a:fld>
            <a:r>
              <a:rPr lang="en-US" smtClean="0"/>
              <a:t> of 82</a:t>
            </a:r>
          </a:p>
        </p:txBody>
      </p:sp>
      <p:pic>
        <p:nvPicPr>
          <p:cNvPr id="28675" name="Picture 2" descr="PHOTO7"/>
          <p:cNvPicPr>
            <a:picLocks noChangeAspect="1" noChangeArrowheads="1"/>
          </p:cNvPicPr>
          <p:nvPr/>
        </p:nvPicPr>
        <p:blipFill>
          <a:blip r:embed="rId2" cstate="print">
            <a:lum bright="60000" contrast="88000"/>
          </a:blip>
          <a:srcRect l="1666" t="3059" r="3123" b="6311"/>
          <a:stretch>
            <a:fillRect/>
          </a:stretch>
        </p:blipFill>
        <p:spPr bwMode="auto">
          <a:xfrm>
            <a:off x="1490209" y="1143000"/>
            <a:ext cx="513919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Mensuração de Fissuras</a:t>
            </a:r>
            <a:endParaRPr lang="pt-BR" noProof="0" dirty="0" smtClean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13385D1B-B526-4294-99AF-08171FB84DBE}" type="slidenum">
              <a:rPr lang="en-US" smtClean="0"/>
              <a:pPr/>
              <a:t>21</a:t>
            </a:fld>
            <a:r>
              <a:rPr lang="en-US" smtClean="0"/>
              <a:t> of 82</a:t>
            </a:r>
          </a:p>
        </p:txBody>
      </p:sp>
      <p:pic>
        <p:nvPicPr>
          <p:cNvPr id="29699" name="Picture 2" descr="del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5621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Mensuração de Fissuras</a:t>
            </a:r>
            <a:endParaRPr lang="pt-BR" noProof="0" dirty="0" smtClean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74D07697-17FE-4FBC-AF4D-B4A75E39F63E}" type="slidenum">
              <a:rPr lang="en-US" smtClean="0"/>
              <a:pPr/>
              <a:t>22</a:t>
            </a:fld>
            <a:r>
              <a:rPr lang="en-US" smtClean="0"/>
              <a:t> of 82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err="1" smtClean="0"/>
              <a:t>Mensuraç</a:t>
            </a:r>
            <a:r>
              <a:rPr lang="pt-BR" dirty="0" err="1" smtClean="0"/>
              <a:t>ão</a:t>
            </a:r>
            <a:r>
              <a:rPr lang="pt-BR" dirty="0" smtClean="0"/>
              <a:t> de Fissuras</a:t>
            </a:r>
            <a:endParaRPr lang="pt-BR" noProof="0" dirty="0" smtClean="0"/>
          </a:p>
        </p:txBody>
      </p:sp>
      <p:pic>
        <p:nvPicPr>
          <p:cNvPr id="30724" name="Picture 3" descr="IMG_28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34369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Joint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2" y="1143000"/>
            <a:ext cx="42814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AF931F59-94C4-4C45-A053-04F7FBEABB99}" type="slidenum">
              <a:rPr lang="en-US" smtClean="0"/>
              <a:pPr/>
              <a:t>23</a:t>
            </a:fld>
            <a:r>
              <a:rPr lang="en-US" smtClean="0"/>
              <a:t> of 82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t-BR" noProof="0" dirty="0" err="1" smtClean="0"/>
              <a:t>Inclinômetero</a:t>
            </a:r>
            <a:r>
              <a:rPr lang="pt-BR" noProof="0" dirty="0" smtClean="0"/>
              <a:t> de Talude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55" y="1143000"/>
            <a:ext cx="808874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80C062E-BF93-40A8-8CEA-42063040016A}" type="slidenum">
              <a:rPr lang="en-US" smtClean="0"/>
              <a:pPr/>
              <a:t>24</a:t>
            </a:fld>
            <a:r>
              <a:rPr lang="en-US" smtClean="0"/>
              <a:t> of 82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3200" noProof="0" dirty="0" smtClean="0"/>
              <a:t>Mensuração com </a:t>
            </a:r>
            <a:r>
              <a:rPr lang="pt-BR" sz="3200" noProof="0" dirty="0" err="1" smtClean="0"/>
              <a:t>Inclinômetro</a:t>
            </a:r>
            <a:r>
              <a:rPr lang="pt-BR" sz="3200" noProof="0" dirty="0" smtClean="0"/>
              <a:t> de </a:t>
            </a:r>
            <a:r>
              <a:rPr lang="pt-BR" sz="3200" dirty="0" smtClean="0"/>
              <a:t>Talude</a:t>
            </a:r>
            <a:endParaRPr lang="pt-BR" sz="3200" noProof="0" dirty="0" smtClean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03684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BR" sz="3600" noProof="0" dirty="0" err="1" smtClean="0">
                <a:solidFill>
                  <a:srgbClr val="000000"/>
                </a:solidFill>
              </a:rPr>
              <a:t>Inclinômetro</a:t>
            </a:r>
            <a:r>
              <a:rPr lang="pt-BR" sz="3600" noProof="0" dirty="0" smtClean="0">
                <a:solidFill>
                  <a:srgbClr val="000000"/>
                </a:solidFill>
              </a:rPr>
              <a:t> Fixo</a:t>
            </a:r>
          </a:p>
        </p:txBody>
      </p:sp>
      <p:pic>
        <p:nvPicPr>
          <p:cNvPr id="3076" name="Picture 1028" descr="PZs TDR Inclin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3175000"/>
            <a:ext cx="53197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029"/>
          <p:cNvGraphicFramePr>
            <a:graphicFrameLocks noChangeAspect="1"/>
          </p:cNvGraphicFramePr>
          <p:nvPr/>
        </p:nvGraphicFramePr>
        <p:xfrm>
          <a:off x="4043363" y="1352550"/>
          <a:ext cx="48768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7" name="Photo Editor Photo" r:id="rId4" imgW="4877223" imgH="3657917" progId="">
                  <p:embed/>
                </p:oleObj>
              </mc:Choice>
              <mc:Fallback>
                <p:oleObj name="Photo Editor Photo" r:id="rId4" imgW="4877223" imgH="3657917" progId="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1352550"/>
                        <a:ext cx="48768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4AFC0C32-E696-4FF9-9B05-F7DDF45983EB}" type="slidenum">
              <a:rPr lang="en-US" smtClean="0"/>
              <a:pPr/>
              <a:t>26</a:t>
            </a:fld>
            <a:r>
              <a:rPr lang="en-US" smtClean="0"/>
              <a:t> of 82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err="1" smtClean="0"/>
              <a:t>Inclinômetro</a:t>
            </a:r>
            <a:r>
              <a:rPr lang="pt-BR" noProof="0" dirty="0" smtClean="0"/>
              <a:t> de Talude</a:t>
            </a:r>
          </a:p>
        </p:txBody>
      </p:sp>
      <p:pic>
        <p:nvPicPr>
          <p:cNvPr id="33796" name="Picture 3" descr="embincl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8099552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8418296C-D952-4B8C-9D28-EEEB9BE145CC}" type="slidenum">
              <a:rPr lang="en-US" smtClean="0"/>
              <a:pPr/>
              <a:t>27</a:t>
            </a:fld>
            <a:r>
              <a:rPr lang="en-US" smtClean="0"/>
              <a:t> of 82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err="1" smtClean="0"/>
              <a:t>Inclinômetro</a:t>
            </a:r>
            <a:r>
              <a:rPr lang="pt-BR" noProof="0" dirty="0" smtClean="0"/>
              <a:t> de Talude</a:t>
            </a:r>
          </a:p>
        </p:txBody>
      </p:sp>
      <p:pic>
        <p:nvPicPr>
          <p:cNvPr id="34820" name="Picture 3" descr="embinclp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214" y="1371600"/>
            <a:ext cx="8333961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5CEDC8DD-92CF-4848-8B3A-F6A2AD8F4AD2}" type="slidenum">
              <a:rPr lang="en-US" smtClean="0"/>
              <a:pPr/>
              <a:t>28</a:t>
            </a:fld>
            <a:r>
              <a:rPr lang="en-US" smtClean="0"/>
              <a:t> of 82</a:t>
            </a:r>
          </a:p>
        </p:txBody>
      </p:sp>
      <p:pic>
        <p:nvPicPr>
          <p:cNvPr id="35843" name="Picture 2" descr="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807971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1752600" y="228600"/>
            <a:ext cx="596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i="1" dirty="0" err="1" smtClean="0">
                <a:solidFill>
                  <a:schemeClr val="tx2"/>
                </a:solidFill>
              </a:rPr>
              <a:t>Faixa</a:t>
            </a:r>
            <a:r>
              <a:rPr lang="en-US" sz="4000" i="1" dirty="0" smtClean="0">
                <a:solidFill>
                  <a:schemeClr val="tx2"/>
                </a:solidFill>
              </a:rPr>
              <a:t> de </a:t>
            </a:r>
            <a:r>
              <a:rPr lang="en-US" sz="4000" i="1" dirty="0" err="1" smtClean="0">
                <a:solidFill>
                  <a:schemeClr val="tx2"/>
                </a:solidFill>
              </a:rPr>
              <a:t>Permeabilidade</a:t>
            </a:r>
            <a:endParaRPr lang="en-US" sz="40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13BB3B7D-8E4A-444C-AD3D-ADCFF33A3B70}" type="slidenum">
              <a:rPr lang="en-US" smtClean="0"/>
              <a:pPr/>
              <a:t>29</a:t>
            </a:fld>
            <a:r>
              <a:rPr lang="en-US" smtClean="0"/>
              <a:t> of 82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19200"/>
            <a:ext cx="7358573" cy="5029200"/>
          </a:xfrm>
          <a:noFill/>
        </p:spPr>
      </p:pic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Piezômetros de Sistema Aberto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88D6D09-84B0-42C9-A04F-F7D23A9BE472}" type="slidenum">
              <a:rPr lang="en-US" smtClean="0"/>
              <a:pPr/>
              <a:t>3</a:t>
            </a:fld>
            <a:r>
              <a:rPr lang="en-US" smtClean="0"/>
              <a:t> of 82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Monitoramento de Fissuras</a:t>
            </a:r>
          </a:p>
          <a:p>
            <a:pPr eaLnBrk="1" hangingPunct="1"/>
            <a:r>
              <a:rPr lang="pt-BR" noProof="0" dirty="0" smtClean="0"/>
              <a:t>Indicadores de Movimento</a:t>
            </a:r>
          </a:p>
          <a:p>
            <a:pPr eaLnBrk="1" hangingPunct="1"/>
            <a:r>
              <a:rPr lang="pt-BR" noProof="0" dirty="0" smtClean="0"/>
              <a:t>Indicadores de </a:t>
            </a:r>
            <a:r>
              <a:rPr lang="pt-BR" dirty="0" smtClean="0">
                <a:solidFill>
                  <a:srgbClr val="000000"/>
                </a:solidFill>
              </a:rPr>
              <a:t>Declividade</a:t>
            </a:r>
            <a:endParaRPr lang="pt-BR" noProof="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pt-BR" noProof="0" dirty="0" smtClean="0"/>
              <a:t>Placas de Recalque</a:t>
            </a:r>
          </a:p>
          <a:p>
            <a:pPr eaLnBrk="1" hangingPunct="1"/>
            <a:r>
              <a:rPr lang="pt-BR" noProof="0" dirty="0" err="1" smtClean="0"/>
              <a:t>Piezômeteros</a:t>
            </a:r>
            <a:endParaRPr lang="pt-BR" noProof="0" dirty="0" smtClean="0"/>
          </a:p>
          <a:p>
            <a:pPr eaLnBrk="1" hangingPunct="1"/>
            <a:r>
              <a:rPr lang="pt-BR" noProof="0" dirty="0" smtClean="0"/>
              <a:t>Dispositivos de Mensuração de Vazão</a:t>
            </a:r>
          </a:p>
          <a:p>
            <a:pPr eaLnBrk="1" hangingPunct="1">
              <a:buFontTx/>
              <a:buNone/>
            </a:pPr>
            <a:endParaRPr lang="pt-BR" noProof="0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Tipos de Instrumentação mais comuns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DAC30820-44CA-4B87-9A0E-9408B8A26FC0}" type="slidenum">
              <a:rPr lang="en-US" smtClean="0"/>
              <a:pPr/>
              <a:t>30</a:t>
            </a:fld>
            <a:r>
              <a:rPr lang="en-US" smtClean="0"/>
              <a:t> of 82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1" y="1212713"/>
            <a:ext cx="5562600" cy="5111887"/>
          </a:xfrm>
          <a:noFill/>
        </p:spPr>
      </p:pic>
      <p:sp>
        <p:nvSpPr>
          <p:cNvPr id="3789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Piezômetro de </a:t>
            </a:r>
            <a:r>
              <a:rPr lang="pt-BR" sz="4000" dirty="0" smtClean="0"/>
              <a:t>Sistema Fechado</a:t>
            </a:r>
            <a:endParaRPr lang="pt-BR" sz="4000" noProof="0" dirty="0" smtClean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610B779-D5F4-484F-A86B-D257D7DDA287}" type="slidenum">
              <a:rPr lang="en-US" smtClean="0"/>
              <a:pPr/>
              <a:t>31</a:t>
            </a:fld>
            <a:r>
              <a:rPr lang="en-US" smtClean="0"/>
              <a:t> of 82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35566"/>
            <a:ext cx="3592513" cy="485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eaLnBrk="1" hangingPunct="1"/>
            <a:r>
              <a:rPr lang="pt-BR" sz="3600" noProof="0" dirty="0" smtClean="0"/>
              <a:t>Leitura </a:t>
            </a:r>
            <a:r>
              <a:rPr lang="pt-BR" sz="3600" noProof="0" dirty="0" err="1" smtClean="0"/>
              <a:t>d</a:t>
            </a:r>
            <a:r>
              <a:rPr lang="pt-BR" sz="3600" dirty="0" smtClean="0"/>
              <a:t>e Piezômetro de Sistema Fechado</a:t>
            </a:r>
            <a:endParaRPr lang="pt-BR" sz="3600" noProof="0" dirty="0" smtClean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B3F3DFC-C374-4783-9AE6-2D8077BF511C}" type="slidenum">
              <a:rPr lang="en-US" smtClean="0"/>
              <a:pPr/>
              <a:t>32</a:t>
            </a:fld>
            <a:r>
              <a:rPr lang="en-US" smtClean="0"/>
              <a:t> of 82</a:t>
            </a:r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1775" y="2057400"/>
            <a:ext cx="8683625" cy="4114800"/>
          </a:xfrm>
          <a:noFill/>
        </p:spPr>
      </p:pic>
      <p:sp>
        <p:nvSpPr>
          <p:cNvPr id="3994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Piezômetro </a:t>
            </a:r>
            <a:r>
              <a:rPr lang="pt-BR" dirty="0" smtClean="0"/>
              <a:t>Pneumático</a:t>
            </a:r>
            <a:endParaRPr lang="pt-BR" noProof="0" dirty="0" smtClean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DA90CC43-6065-4551-BB9C-C396C96E18E2}" type="slidenum">
              <a:rPr lang="en-US" smtClean="0"/>
              <a:pPr/>
              <a:t>33</a:t>
            </a:fld>
            <a:r>
              <a:rPr lang="en-US" smtClean="0"/>
              <a:t> of 82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38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Piezômetro Pneumático </a:t>
            </a:r>
          </a:p>
          <a:p>
            <a:pPr lvl="2" eaLnBrk="1" hangingPunct="1">
              <a:lnSpc>
                <a:spcPct val="90000"/>
              </a:lnSpc>
            </a:pPr>
            <a:r>
              <a:rPr lang="pt-BR" noProof="0" dirty="0" smtClean="0"/>
              <a:t>Tubos pneumáticos duplos correm do piezômetro ao terminal na superfície.</a:t>
            </a:r>
          </a:p>
          <a:p>
            <a:pPr lvl="2" eaLnBrk="1" hangingPunct="1">
              <a:lnSpc>
                <a:spcPct val="90000"/>
              </a:lnSpc>
            </a:pPr>
            <a:endParaRPr lang="pt-BR" noProof="0" dirty="0" smtClean="0"/>
          </a:p>
          <a:p>
            <a:pPr lvl="2" eaLnBrk="1" hangingPunct="1">
              <a:lnSpc>
                <a:spcPct val="90000"/>
              </a:lnSpc>
            </a:pPr>
            <a:r>
              <a:rPr lang="pt-BR" noProof="0" dirty="0" smtClean="0"/>
              <a:t>O piezômetro contém um diafragma flexível.  Pressão hídrica age </a:t>
            </a:r>
            <a:r>
              <a:rPr lang="pt-BR" dirty="0" smtClean="0"/>
              <a:t>em um lado do diafragma e a pressão gasosa age do outro</a:t>
            </a:r>
            <a:r>
              <a:rPr lang="pt-BR" noProof="0" dirty="0" smtClean="0"/>
              <a:t>.</a:t>
            </a:r>
          </a:p>
          <a:p>
            <a:pPr lvl="2" eaLnBrk="1" hangingPunct="1">
              <a:lnSpc>
                <a:spcPct val="90000"/>
              </a:lnSpc>
            </a:pPr>
            <a:endParaRPr lang="pt-BR" noProof="0" dirty="0" smtClean="0"/>
          </a:p>
          <a:p>
            <a:pPr lvl="2" eaLnBrk="1" hangingPunct="1">
              <a:lnSpc>
                <a:spcPct val="90000"/>
              </a:lnSpc>
            </a:pPr>
            <a:r>
              <a:rPr lang="pt-BR" noProof="0" dirty="0" smtClean="0"/>
              <a:t>Gás de nitrogênio comprimido flui do indicador ao tubo de entrada para aumentar a pressão de gás no diafragma. Quando a pressão de gás excede a pressão de água, o diafragma é forçado </a:t>
            </a:r>
            <a:r>
              <a:rPr lang="pt-BR" dirty="0" smtClean="0"/>
              <a:t>para longe do tubo de ventilação, permitindo que o excesso de gás</a:t>
            </a:r>
            <a:r>
              <a:rPr lang="pt-BR" dirty="0"/>
              <a:t> </a:t>
            </a:r>
            <a:r>
              <a:rPr lang="pt-BR" dirty="0" smtClean="0"/>
              <a:t>escape</a:t>
            </a:r>
            <a:r>
              <a:rPr lang="pt-BR" noProof="0" dirty="0" smtClean="0"/>
              <a:t>.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Piezômetro Pneumático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034D6750-D55B-47D6-BEEE-A3751A1315E2}" type="slidenum">
              <a:rPr lang="en-US" smtClean="0"/>
              <a:pPr/>
              <a:t>34</a:t>
            </a:fld>
            <a:r>
              <a:rPr lang="en-US" smtClean="0"/>
              <a:t> of 82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3725" y="1828800"/>
            <a:ext cx="7772400" cy="4114800"/>
          </a:xfrm>
        </p:spPr>
        <p:txBody>
          <a:bodyPr/>
          <a:lstStyle/>
          <a:p>
            <a:pPr eaLnBrk="1" hangingPunct="1"/>
            <a:r>
              <a:rPr lang="pt-BR" noProof="0" dirty="0" smtClean="0"/>
              <a:t>Piezômetros Pneumáticos (cont.)</a:t>
            </a:r>
          </a:p>
          <a:p>
            <a:pPr lvl="2" eaLnBrk="1" hangingPunct="1"/>
            <a:r>
              <a:rPr lang="pt-BR" noProof="0" dirty="0" smtClean="0"/>
              <a:t>Quando o fluxo de retorno do gás é detectado na superfície, o suprimento de gás é desligado.</a:t>
            </a:r>
            <a:r>
              <a:rPr lang="pt-BR" dirty="0"/>
              <a:t> </a:t>
            </a:r>
            <a:r>
              <a:rPr lang="pt-BR" dirty="0" smtClean="0"/>
              <a:t>A pressão de gás no piezômetro é reduzida até que a pressão da água força o diafragma a retornar à sua posição original</a:t>
            </a:r>
            <a:r>
              <a:rPr lang="pt-BR" noProof="0" dirty="0" smtClean="0"/>
              <a:t>, prevenindo mais escape de gás pelo tubo de ventilação.</a:t>
            </a:r>
          </a:p>
          <a:p>
            <a:pPr lvl="2" eaLnBrk="1" hangingPunct="1"/>
            <a:endParaRPr lang="pt-BR" noProof="0" dirty="0" smtClean="0"/>
          </a:p>
          <a:p>
            <a:pPr lvl="2" eaLnBrk="1" hangingPunct="1"/>
            <a:r>
              <a:rPr lang="pt-BR" noProof="0" dirty="0" smtClean="0"/>
              <a:t>Neste momento, a pressão do gás é igual à pressão da água.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Piezômetro Pneumático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56A0B82-6C6A-4009-9DF7-5FC30B7025E1}" type="slidenum">
              <a:rPr lang="en-US" smtClean="0"/>
              <a:pPr/>
              <a:t>35</a:t>
            </a:fld>
            <a:r>
              <a:rPr lang="en-US" smtClean="0"/>
              <a:t> of 82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000" noProof="0" dirty="0" smtClean="0"/>
              <a:t>Terminal de Instrumentação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572678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853BE985-83ED-45C1-80C4-2732EBDC89FA}" type="slidenum">
              <a:rPr lang="en-US" smtClean="0"/>
              <a:pPr/>
              <a:t>36</a:t>
            </a:fld>
            <a:r>
              <a:rPr lang="en-US" smtClean="0"/>
              <a:t> of 82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2057400"/>
            <a:ext cx="7129463" cy="4267200"/>
          </a:xfrm>
          <a:noFill/>
        </p:spPr>
      </p:pic>
      <p:sp>
        <p:nvSpPr>
          <p:cNvPr id="4506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Barragem </a:t>
            </a:r>
            <a:r>
              <a:rPr lang="pt-BR" noProof="0" dirty="0" err="1" smtClean="0"/>
              <a:t>Seven</a:t>
            </a:r>
            <a:r>
              <a:rPr lang="pt-BR" noProof="0" dirty="0" smtClean="0"/>
              <a:t> Oaks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061F48E5-95AA-40E9-8985-73051AFE22BA}" type="slidenum">
              <a:rPr lang="en-US" smtClean="0"/>
              <a:pPr/>
              <a:t>37</a:t>
            </a:fld>
            <a:r>
              <a:rPr lang="en-US" smtClean="0"/>
              <a:t> of 82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371600"/>
            <a:ext cx="7880350" cy="4419600"/>
          </a:xfrm>
          <a:noFill/>
        </p:spPr>
      </p:pic>
      <p:sp>
        <p:nvSpPr>
          <p:cNvPr id="4608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Piezômetro de Fio Vibratório</a:t>
            </a:r>
            <a:endParaRPr lang="pt-BR" sz="4000" noProof="0" dirty="0" smtClean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noProof="0" dirty="0" smtClean="0"/>
              <a:t>Piezômetro de Fio </a:t>
            </a:r>
            <a:r>
              <a:rPr lang="pt-BR" sz="3600" dirty="0" smtClean="0"/>
              <a:t>Vibratório</a:t>
            </a:r>
            <a:r>
              <a:rPr lang="pt-BR" sz="3600" noProof="0" dirty="0" smtClean="0"/>
              <a:t>/</a:t>
            </a:r>
            <a:r>
              <a:rPr lang="pt-BR" sz="3600" dirty="0" smtClean="0">
                <a:solidFill>
                  <a:srgbClr val="000000"/>
                </a:solidFill>
              </a:rPr>
              <a:t>Medidor de Tensão </a:t>
            </a:r>
            <a:r>
              <a:rPr lang="pt-BR" sz="3600" noProof="0" dirty="0" smtClean="0"/>
              <a:t>(sem acionador)</a:t>
            </a:r>
          </a:p>
        </p:txBody>
      </p:sp>
      <p:pic>
        <p:nvPicPr>
          <p:cNvPr id="38915" name="Picture 4" descr="Progress Photos 31Jul04 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138" y="1547813"/>
            <a:ext cx="6570662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65100" y="3784600"/>
            <a:ext cx="1752600" cy="701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VWP Geokon 4500DP </a:t>
            </a:r>
          </a:p>
        </p:txBody>
      </p:sp>
      <p:sp>
        <p:nvSpPr>
          <p:cNvPr id="38917" name="Line 6"/>
          <p:cNvSpPr>
            <a:spLocks noChangeShapeType="1"/>
          </p:cNvSpPr>
          <p:nvPr/>
        </p:nvSpPr>
        <p:spPr bwMode="auto">
          <a:xfrm>
            <a:off x="1981200" y="3962400"/>
            <a:ext cx="1066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228600" y="4889500"/>
            <a:ext cx="1752600" cy="701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SGP Geokon 3400DP</a:t>
            </a:r>
          </a:p>
        </p:txBody>
      </p:sp>
      <p:sp>
        <p:nvSpPr>
          <p:cNvPr id="38919" name="Line 8"/>
          <p:cNvSpPr>
            <a:spLocks noChangeShapeType="1"/>
          </p:cNvSpPr>
          <p:nvPr/>
        </p:nvSpPr>
        <p:spPr bwMode="auto">
          <a:xfrm>
            <a:off x="1981200" y="5105400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D3D614C7-C0D3-415F-89D6-071100160BE2}" type="slidenum">
              <a:rPr lang="en-US" smtClean="0"/>
              <a:pPr/>
              <a:t>39</a:t>
            </a:fld>
            <a:r>
              <a:rPr lang="en-US" smtClean="0"/>
              <a:t> of 82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3725" y="1828800"/>
            <a:ext cx="7772400" cy="4114800"/>
          </a:xfrm>
        </p:spPr>
        <p:txBody>
          <a:bodyPr/>
          <a:lstStyle/>
          <a:p>
            <a:pPr eaLnBrk="1" hangingPunct="1"/>
            <a:r>
              <a:rPr lang="pt-BR" noProof="0" dirty="0" smtClean="0"/>
              <a:t>Piezômetros de Fio Vibratório (VWP)</a:t>
            </a:r>
          </a:p>
          <a:p>
            <a:pPr lvl="2" eaLnBrk="1" hangingPunct="1"/>
            <a:r>
              <a:rPr lang="pt-BR" noProof="0" dirty="0" smtClean="0"/>
              <a:t>O piezômetro VWP converte a pressão de água em um sinal com determinada </a:t>
            </a:r>
            <a:r>
              <a:rPr lang="pt-BR" noProof="0" dirty="0" smtClean="0"/>
              <a:t>frequência </a:t>
            </a:r>
            <a:r>
              <a:rPr lang="pt-BR" dirty="0" smtClean="0"/>
              <a:t>por meio de um diafragma e um fio de aço tensionado</a:t>
            </a:r>
            <a:r>
              <a:rPr lang="pt-BR" noProof="0" dirty="0" smtClean="0"/>
              <a:t>.</a:t>
            </a:r>
          </a:p>
          <a:p>
            <a:pPr lvl="2" eaLnBrk="1" hangingPunct="1"/>
            <a:r>
              <a:rPr lang="pt-BR" noProof="0" dirty="0" smtClean="0"/>
              <a:t>A vibração do fio próximo </a:t>
            </a:r>
            <a:r>
              <a:rPr lang="pt-BR" dirty="0" smtClean="0"/>
              <a:t>à bobina gera um sinal com determinada </a:t>
            </a:r>
            <a:r>
              <a:rPr lang="pt-BR" dirty="0" smtClean="0"/>
              <a:t>frequência </a:t>
            </a:r>
            <a:r>
              <a:rPr lang="pt-BR" dirty="0" smtClean="0"/>
              <a:t>transmitido ao dispositivo de leitura. O dispositivo de leitura processa o sinal a apresenta a leitura.</a:t>
            </a:r>
            <a:endParaRPr lang="pt-BR" noProof="0" dirty="0" smtClean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Piezômetro de </a:t>
            </a:r>
            <a:r>
              <a:rPr lang="pt-BR" sz="4000" dirty="0" smtClean="0"/>
              <a:t>Fio Vibratório</a:t>
            </a:r>
            <a:endParaRPr lang="pt-BR" sz="4000" noProof="0" dirty="0" smtClean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9EA60FB-2F4F-4E13-9CBA-1EDFCF0B8D19}" type="slidenum">
              <a:rPr lang="en-US" smtClean="0"/>
              <a:pPr/>
              <a:t>4</a:t>
            </a:fld>
            <a:r>
              <a:rPr lang="en-US" smtClean="0"/>
              <a:t> of 82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Inspeção</a:t>
            </a:r>
          </a:p>
          <a:p>
            <a:pPr eaLnBrk="1" hangingPunct="1"/>
            <a:r>
              <a:rPr lang="pt-BR" noProof="0" dirty="0" smtClean="0"/>
              <a:t>Coleta de medidas</a:t>
            </a:r>
          </a:p>
          <a:p>
            <a:pPr eaLnBrk="1" hangingPunct="1"/>
            <a:r>
              <a:rPr lang="pt-BR" noProof="0" dirty="0" smtClean="0"/>
              <a:t>Levantamentos </a:t>
            </a:r>
            <a:r>
              <a:rPr lang="pt-BR" noProof="0" dirty="0" smtClean="0">
                <a:solidFill>
                  <a:srgbClr val="000000"/>
                </a:solidFill>
              </a:rPr>
              <a:t>(</a:t>
            </a:r>
            <a:r>
              <a:rPr lang="pt-BR" i="1" noProof="0" dirty="0" err="1" smtClean="0"/>
              <a:t>Surveys</a:t>
            </a:r>
            <a:r>
              <a:rPr lang="pt-BR" noProof="0" dirty="0" smtClean="0"/>
              <a:t>)</a:t>
            </a:r>
          </a:p>
          <a:p>
            <a:pPr eaLnBrk="1" hangingPunct="1"/>
            <a:r>
              <a:rPr lang="pt-BR" noProof="0" dirty="0" smtClean="0"/>
              <a:t>Levantamento de </a:t>
            </a:r>
            <a:r>
              <a:rPr lang="pt-BR" dirty="0" smtClean="0"/>
              <a:t>drenagem (</a:t>
            </a:r>
            <a:r>
              <a:rPr lang="pt-BR" i="1" noProof="0" dirty="0" err="1" smtClean="0"/>
              <a:t>Scour</a:t>
            </a:r>
            <a:r>
              <a:rPr lang="pt-BR" i="1" noProof="0" dirty="0" smtClean="0"/>
              <a:t> </a:t>
            </a:r>
            <a:r>
              <a:rPr lang="pt-BR" i="1" noProof="0" dirty="0" err="1" smtClean="0"/>
              <a:t>Surveys</a:t>
            </a:r>
            <a:r>
              <a:rPr lang="pt-BR" noProof="0" dirty="0" smtClean="0"/>
              <a:t>)</a:t>
            </a:r>
          </a:p>
          <a:p>
            <a:pPr eaLnBrk="1" hangingPunct="1"/>
            <a:r>
              <a:rPr lang="pt-BR" noProof="0" dirty="0" smtClean="0"/>
              <a:t>Vazão do Dreno da Fundação</a:t>
            </a:r>
          </a:p>
          <a:p>
            <a:pPr eaLnBrk="1" hangingPunct="1">
              <a:buFontTx/>
              <a:buNone/>
            </a:pPr>
            <a:endParaRPr lang="pt-BR" noProof="0" dirty="0" smtClean="0"/>
          </a:p>
          <a:p>
            <a:pPr eaLnBrk="1" hangingPunct="1">
              <a:buFontTx/>
              <a:buNone/>
            </a:pPr>
            <a:endParaRPr lang="pt-BR" noProof="0" dirty="0" smtClean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pt-BR" sz="4000" noProof="0" dirty="0" smtClean="0"/>
              <a:t>Tipos de Monitoramento mais comuns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Instrumento Pine </a:t>
            </a:r>
            <a:r>
              <a:rPr lang="pt-BR" noProof="0" dirty="0" err="1" smtClean="0"/>
              <a:t>Creek</a:t>
            </a:r>
            <a:endParaRPr lang="pt-BR" noProof="0" dirty="0" smtClean="0"/>
          </a:p>
        </p:txBody>
      </p:sp>
      <p:pic>
        <p:nvPicPr>
          <p:cNvPr id="48131" name="Picture 4" descr="\\Swt-fs-cad\damsafety\Pine Creek\Photos 2_23 and 2_24 2011\DSC01745.JPG"/>
          <p:cNvPicPr>
            <a:picLocks noChangeAspect="1" noChangeArrowheads="1"/>
          </p:cNvPicPr>
          <p:nvPr/>
        </p:nvPicPr>
        <p:blipFill>
          <a:blip r:embed="rId2" cstate="print"/>
          <a:srcRect l="18750" t="7813" b="7169"/>
          <a:stretch>
            <a:fillRect/>
          </a:stretch>
        </p:blipFill>
        <p:spPr bwMode="auto">
          <a:xfrm>
            <a:off x="2895600" y="1371600"/>
            <a:ext cx="338653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2F6A7AF4-65D5-44DF-8148-B5FBEB9A35F4}" type="slidenum">
              <a:rPr lang="en-US" smtClean="0"/>
              <a:pPr/>
              <a:t>41</a:t>
            </a:fld>
            <a:r>
              <a:rPr lang="en-US" smtClean="0"/>
              <a:t> of 82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038" y="1905000"/>
            <a:ext cx="638016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Treinamento do Pessoal do Projeto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192BECD4-666D-4740-A2F3-E29645E87D0F}" type="slidenum">
              <a:rPr lang="en-US" smtClean="0"/>
              <a:pPr/>
              <a:t>42</a:t>
            </a:fld>
            <a:r>
              <a:rPr lang="en-US" smtClean="0"/>
              <a:t> of 82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Plotagem Típica do Piezômetro</a:t>
            </a:r>
          </a:p>
        </p:txBody>
      </p:sp>
      <p:pic>
        <p:nvPicPr>
          <p:cNvPr id="51204" name="Picture 3" descr="Denison Periodic Inspection_Page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743185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5301EF04-BBCC-4BA2-B165-86C5810183CA}" type="slidenum">
              <a:rPr lang="en-US" smtClean="0"/>
              <a:pPr/>
              <a:t>43</a:t>
            </a:fld>
            <a:r>
              <a:rPr lang="en-US" smtClean="0"/>
              <a:t> of 82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Plotagem Típica do Piezômetro</a:t>
            </a:r>
          </a:p>
        </p:txBody>
      </p:sp>
      <p:pic>
        <p:nvPicPr>
          <p:cNvPr id="52228" name="Picture 3" descr="Denison Periodic Inspection_Page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796" y="1447800"/>
            <a:ext cx="716642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C4F631BC-7951-46C0-8037-6FCA7D3EDFD4}" type="slidenum">
              <a:rPr lang="en-US" smtClean="0"/>
              <a:pPr/>
              <a:t>44</a:t>
            </a:fld>
            <a:r>
              <a:rPr lang="en-US" smtClean="0"/>
              <a:t> of 82</a:t>
            </a:r>
          </a:p>
        </p:txBody>
      </p:sp>
      <p:pic>
        <p:nvPicPr>
          <p:cNvPr id="53251" name="Picture 2" descr="Fig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86836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Extrapolação de Dados do Piezômetro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7D63FDAB-B693-46A8-81D4-5BB625CBBE91}" type="slidenum">
              <a:rPr lang="en-US" smtClean="0"/>
              <a:pPr/>
              <a:t>45</a:t>
            </a:fld>
            <a:r>
              <a:rPr lang="en-US" smtClean="0"/>
              <a:t> of 82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pt-BR" sz="3200" noProof="0" dirty="0" smtClean="0"/>
              <a:t>Elevação do Reservatório vs. Piezômetro</a:t>
            </a:r>
          </a:p>
        </p:txBody>
      </p:sp>
      <p:pic>
        <p:nvPicPr>
          <p:cNvPr id="54276" name="Picture 3" descr="JohnRedmondPeriodic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267647" cy="49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E825CD43-8F9B-4D26-B618-4271D911A1EE}" type="slidenum">
              <a:rPr lang="en-US" smtClean="0"/>
              <a:pPr/>
              <a:t>46</a:t>
            </a:fld>
            <a:r>
              <a:rPr lang="en-US" smtClean="0"/>
              <a:t> of 82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Infiltração em Vertedouro com corte em </a:t>
            </a:r>
            <a:r>
              <a:rPr lang="pt-BR" sz="4000" noProof="0" dirty="0" smtClean="0"/>
              <a:t>V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68103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C82FF06D-2972-4C95-97F0-818B4FB867ED}" type="slidenum">
              <a:rPr lang="en-US" smtClean="0"/>
              <a:pPr/>
              <a:t>47</a:t>
            </a:fld>
            <a:r>
              <a:rPr lang="en-US" smtClean="0"/>
              <a:t> of 82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/>
              <a:t>Mensuração de Calha do tipo </a:t>
            </a:r>
            <a:r>
              <a:rPr lang="pt-BR" sz="4000" noProof="0" dirty="0" err="1" smtClean="0"/>
              <a:t>Parshall</a:t>
            </a:r>
            <a:endParaRPr lang="pt-BR" sz="4000" noProof="0" dirty="0" smtClean="0"/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2310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45106AD0-60C0-45FA-B166-34AED90022BC}" type="slidenum">
              <a:rPr lang="en-US" smtClean="0"/>
              <a:pPr/>
              <a:t>48</a:t>
            </a:fld>
            <a:r>
              <a:rPr lang="en-US" smtClean="0"/>
              <a:t> of 101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Vertedouro de </a:t>
            </a:r>
            <a:r>
              <a:rPr lang="pt-BR" noProof="0" dirty="0" smtClean="0">
                <a:solidFill>
                  <a:srgbClr val="000000"/>
                </a:solidFill>
              </a:rPr>
              <a:t>Crista Larga </a:t>
            </a:r>
            <a:r>
              <a:rPr lang="pt-BR" noProof="0" dirty="0" smtClean="0"/>
              <a:t>(</a:t>
            </a:r>
            <a:r>
              <a:rPr lang="pt-BR" noProof="0" dirty="0" err="1" smtClean="0"/>
              <a:t>Broadcrested</a:t>
            </a:r>
            <a:r>
              <a:rPr lang="pt-BR" noProof="0" dirty="0" smtClean="0"/>
              <a:t> Weir)</a:t>
            </a:r>
          </a:p>
        </p:txBody>
      </p:sp>
      <p:pic>
        <p:nvPicPr>
          <p:cNvPr id="57348" name="Picture 3" descr="IMG_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488" y="1905000"/>
            <a:ext cx="646271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454A08ED-C7C2-482E-B2D5-238618FB2ABC}" type="slidenum">
              <a:rPr lang="en-US" smtClean="0"/>
              <a:pPr/>
              <a:t>49</a:t>
            </a:fld>
            <a:r>
              <a:rPr lang="en-US" smtClean="0"/>
              <a:t> of 82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Taxa de Infiltração vs. Tempo</a:t>
            </a: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7175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256AD393-D2B7-47C5-84B1-701A42FAEA19}" type="slidenum">
              <a:rPr lang="en-US" smtClean="0"/>
              <a:pPr/>
              <a:t>5</a:t>
            </a:fld>
            <a:r>
              <a:rPr lang="en-US" smtClean="0"/>
              <a:t> of 82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28600" y="1752600"/>
            <a:ext cx="604589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 err="1" smtClean="0"/>
              <a:t>Piezômetros</a:t>
            </a:r>
            <a:r>
              <a:rPr lang="en-US" sz="2000" b="1" dirty="0" smtClean="0"/>
              <a:t> </a:t>
            </a:r>
            <a:r>
              <a:rPr lang="en-US" sz="2000" b="1" dirty="0" smtClean="0"/>
              <a:t>de </a:t>
            </a:r>
            <a:r>
              <a:rPr lang="en-US" sz="2000" b="1" dirty="0" err="1" smtClean="0"/>
              <a:t>Maciços</a:t>
            </a:r>
            <a:r>
              <a:rPr lang="en-US" sz="2000" b="1" dirty="0" smtClean="0"/>
              <a:t> + </a:t>
            </a:r>
            <a:r>
              <a:rPr lang="en-US" sz="2000" b="1" dirty="0"/>
              <a:t>++</a:t>
            </a:r>
          </a:p>
          <a:p>
            <a:pPr eaLnBrk="0" hangingPunct="0"/>
            <a:r>
              <a:rPr lang="en-US" sz="2000" b="1" dirty="0" err="1" smtClean="0"/>
              <a:t>Piezômetros</a:t>
            </a:r>
            <a:r>
              <a:rPr lang="en-US" sz="2000" b="1" dirty="0" smtClean="0"/>
              <a:t> </a:t>
            </a:r>
            <a:r>
              <a:rPr lang="en-US" sz="2000" b="1" dirty="0" smtClean="0"/>
              <a:t>de </a:t>
            </a:r>
            <a:r>
              <a:rPr lang="en-US" sz="2000" b="1" dirty="0" err="1" smtClean="0"/>
              <a:t>Fundação</a:t>
            </a:r>
            <a:r>
              <a:rPr lang="en-US" sz="2000" b="1" dirty="0" smtClean="0"/>
              <a:t> +</a:t>
            </a:r>
            <a:r>
              <a:rPr lang="en-US" sz="2000" b="1" dirty="0"/>
              <a:t>+</a:t>
            </a:r>
          </a:p>
          <a:p>
            <a:pPr eaLnBrk="0" hangingPunct="0"/>
            <a:r>
              <a:rPr lang="en-US" sz="2000" b="1" dirty="0" err="1" smtClean="0"/>
              <a:t>Piezômetros</a:t>
            </a:r>
            <a:r>
              <a:rPr lang="en-US" sz="2000" b="1" dirty="0" smtClean="0"/>
              <a:t> </a:t>
            </a:r>
            <a:r>
              <a:rPr lang="en-US" sz="2000" b="1" dirty="0" smtClean="0"/>
              <a:t>de </a:t>
            </a:r>
            <a:r>
              <a:rPr lang="en-US" sz="2000" b="1" dirty="0" err="1" smtClean="0"/>
              <a:t>Encontros</a:t>
            </a:r>
            <a:r>
              <a:rPr lang="en-US" sz="2000" b="1" dirty="0" smtClean="0"/>
              <a:t> +</a:t>
            </a:r>
            <a:r>
              <a:rPr lang="en-US" sz="2000" b="1" dirty="0"/>
              <a:t>+</a:t>
            </a:r>
          </a:p>
          <a:p>
            <a:pPr eaLnBrk="0" hangingPunct="0"/>
            <a:r>
              <a:rPr lang="en-US" sz="2000" b="1" dirty="0" err="1" smtClean="0"/>
              <a:t>Indicadores</a:t>
            </a:r>
            <a:r>
              <a:rPr lang="en-US" sz="2000" b="1" dirty="0" smtClean="0"/>
              <a:t> </a:t>
            </a:r>
            <a:r>
              <a:rPr lang="en-US" sz="2000" b="1" dirty="0" smtClean="0"/>
              <a:t>de </a:t>
            </a:r>
            <a:r>
              <a:rPr lang="en-US" sz="2000" b="1" dirty="0" err="1" smtClean="0">
                <a:solidFill>
                  <a:srgbClr val="000000"/>
                </a:solidFill>
              </a:rPr>
              <a:t>Declividade</a:t>
            </a:r>
            <a:r>
              <a:rPr lang="en-US" sz="2000" b="1" dirty="0" smtClean="0">
                <a:solidFill>
                  <a:srgbClr val="000000"/>
                </a:solidFill>
              </a:rPr>
              <a:t> +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0" hangingPunct="0"/>
            <a:r>
              <a:rPr lang="en-US" sz="2000" b="1" dirty="0" err="1" smtClean="0"/>
              <a:t>Medidor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Recalque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Maciço</a:t>
            </a:r>
            <a:r>
              <a:rPr lang="en-US" sz="2000" b="1" dirty="0" smtClean="0"/>
              <a:t> +</a:t>
            </a:r>
            <a:endParaRPr lang="en-US" sz="2000" b="1" dirty="0"/>
          </a:p>
          <a:p>
            <a:pPr eaLnBrk="0" hangingPunct="0"/>
            <a:r>
              <a:rPr lang="en-US" sz="2000" b="1" dirty="0" err="1" smtClean="0"/>
              <a:t>Recalque</a:t>
            </a:r>
            <a:r>
              <a:rPr lang="en-US" sz="2000" b="1" dirty="0" smtClean="0"/>
              <a:t> Superficial &amp; </a:t>
            </a:r>
            <a:r>
              <a:rPr lang="en-US" sz="2000" b="1" dirty="0"/>
              <a:t>Horizontal </a:t>
            </a:r>
            <a:endParaRPr lang="en-US" sz="2000" b="1" dirty="0" smtClean="0"/>
          </a:p>
          <a:p>
            <a:pPr eaLnBrk="0" hangingPunct="0"/>
            <a:r>
              <a:rPr lang="en-US" sz="2000" b="1" dirty="0" smtClean="0"/>
              <a:t>	</a:t>
            </a:r>
            <a:r>
              <a:rPr lang="en-US" sz="2000" b="1" dirty="0" err="1" smtClean="0"/>
              <a:t>Pontos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Movimento</a:t>
            </a:r>
            <a:r>
              <a:rPr lang="en-US" sz="2000" b="1" dirty="0" smtClean="0"/>
              <a:t> +</a:t>
            </a:r>
            <a:endParaRPr lang="en-US" sz="2000" b="1" dirty="0"/>
          </a:p>
          <a:p>
            <a:pPr eaLnBrk="0" hangingPunct="0"/>
            <a:r>
              <a:rPr lang="en-US" sz="2000" b="1" dirty="0" err="1" smtClean="0"/>
              <a:t>Referência</a:t>
            </a:r>
            <a:r>
              <a:rPr lang="en-US" sz="2000" b="1" dirty="0" smtClean="0"/>
              <a:t> Marco-Ponte</a:t>
            </a:r>
          </a:p>
          <a:p>
            <a:pPr eaLnBrk="0" hangingPunct="0"/>
            <a:r>
              <a:rPr lang="en-US" sz="2000" b="1" dirty="0" err="1" smtClean="0"/>
              <a:t>Ombreiras</a:t>
            </a:r>
            <a:r>
              <a:rPr lang="en-US" sz="2000" b="1" dirty="0" smtClean="0"/>
              <a:t> e </a:t>
            </a:r>
            <a:r>
              <a:rPr lang="en-US" sz="2000" b="1" dirty="0" err="1" smtClean="0"/>
              <a:t>Pilares</a:t>
            </a:r>
            <a:r>
              <a:rPr lang="en-US" sz="2000" b="1" dirty="0" smtClean="0"/>
              <a:t> +</a:t>
            </a:r>
            <a:endParaRPr lang="en-US" sz="2000" b="1" dirty="0"/>
          </a:p>
          <a:p>
            <a:pPr eaLnBrk="0" hangingPunct="0"/>
            <a:r>
              <a:rPr lang="en-US" sz="2000" b="1" dirty="0" err="1" smtClean="0"/>
              <a:t>Tampões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Referência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Obras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Descarga</a:t>
            </a:r>
            <a:r>
              <a:rPr lang="en-US" sz="2000" b="1" dirty="0" smtClean="0"/>
              <a:t> +</a:t>
            </a:r>
            <a:endParaRPr lang="en-US" sz="2000" b="1" dirty="0"/>
          </a:p>
          <a:p>
            <a:pPr eaLnBrk="0" hangingPunct="0"/>
            <a:r>
              <a:rPr lang="en-US" sz="2000" b="1" dirty="0" err="1" smtClean="0"/>
              <a:t>Calhas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Parshall</a:t>
            </a:r>
            <a:r>
              <a:rPr lang="en-US" sz="2000" b="1" dirty="0" smtClean="0"/>
              <a:t> +</a:t>
            </a:r>
            <a:r>
              <a:rPr lang="en-US" sz="2000" b="1" dirty="0"/>
              <a:t>+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410200" y="1447800"/>
            <a:ext cx="11827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Regular</a:t>
            </a:r>
          </a:p>
          <a:p>
            <a:pPr eaLnBrk="0" hangingPunct="0">
              <a:defRPr/>
            </a:pPr>
            <a:r>
              <a:rPr lang="en-US" sz="2000" b="1" dirty="0" smtClean="0"/>
              <a:t>3 </a:t>
            </a:r>
            <a:r>
              <a:rPr lang="en-US" sz="2000" b="1" dirty="0" err="1"/>
              <a:t>M</a:t>
            </a:r>
            <a:r>
              <a:rPr lang="en-US" sz="2000" b="1" dirty="0" err="1" smtClean="0"/>
              <a:t>eses</a:t>
            </a:r>
            <a:endParaRPr lang="en-US" sz="2000" b="1" dirty="0"/>
          </a:p>
          <a:p>
            <a:pPr eaLnBrk="0" hangingPunct="0">
              <a:defRPr/>
            </a:pPr>
            <a:r>
              <a:rPr lang="en-US" sz="2000" b="1" dirty="0"/>
              <a:t>3 </a:t>
            </a:r>
            <a:r>
              <a:rPr lang="en-US" sz="2000" b="1" dirty="0" err="1" smtClean="0"/>
              <a:t>Meses</a:t>
            </a:r>
            <a:endParaRPr lang="en-US" sz="2000" b="1" dirty="0"/>
          </a:p>
          <a:p>
            <a:pPr eaLnBrk="0" hangingPunct="0">
              <a:defRPr/>
            </a:pPr>
            <a:r>
              <a:rPr lang="en-US" sz="2000" b="1" dirty="0"/>
              <a:t>3 </a:t>
            </a:r>
            <a:r>
              <a:rPr lang="en-US" sz="2000" b="1" dirty="0" err="1" smtClean="0"/>
              <a:t>Meses</a:t>
            </a:r>
            <a:endParaRPr lang="en-US" sz="2000" b="1" dirty="0"/>
          </a:p>
          <a:p>
            <a:pPr eaLnBrk="0" hangingPunct="0">
              <a:defRPr/>
            </a:pPr>
            <a:r>
              <a:rPr lang="en-US" sz="2000" b="1" dirty="0"/>
              <a:t>1 </a:t>
            </a:r>
            <a:r>
              <a:rPr lang="en-US" sz="2000" b="1" dirty="0" err="1" smtClean="0"/>
              <a:t>ano</a:t>
            </a:r>
            <a:endParaRPr lang="en-US" sz="2000" b="1" dirty="0"/>
          </a:p>
          <a:p>
            <a:pPr eaLnBrk="0" hangingPunct="0">
              <a:defRPr/>
            </a:pPr>
            <a:r>
              <a:rPr lang="en-US" sz="2000" b="1" dirty="0"/>
              <a:t>1 </a:t>
            </a:r>
            <a:r>
              <a:rPr lang="en-US" sz="2000" b="1" dirty="0" err="1" smtClean="0"/>
              <a:t>ano</a:t>
            </a:r>
            <a:endParaRPr lang="en-US" sz="2000" b="1" dirty="0"/>
          </a:p>
          <a:p>
            <a:pPr eaLnBrk="0" hangingPunct="0">
              <a:defRPr/>
            </a:pPr>
            <a:endParaRPr lang="en-US" sz="2000" b="1" dirty="0" smtClean="0"/>
          </a:p>
          <a:p>
            <a:pPr eaLnBrk="0" hangingPunct="0">
              <a:defRPr/>
            </a:pPr>
            <a:r>
              <a:rPr lang="en-US" sz="2000" b="1" dirty="0" smtClean="0"/>
              <a:t>1 </a:t>
            </a:r>
            <a:r>
              <a:rPr lang="en-US" sz="2000" b="1" dirty="0" err="1" smtClean="0"/>
              <a:t>ano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pPr eaLnBrk="0" hangingPunct="0">
              <a:defRPr/>
            </a:pPr>
            <a:endParaRPr lang="en-US" sz="2000" b="1" dirty="0" smtClean="0"/>
          </a:p>
          <a:p>
            <a:pPr eaLnBrk="0" hangingPunct="0">
              <a:defRPr/>
            </a:pPr>
            <a:r>
              <a:rPr lang="en-US" sz="2000" b="1" dirty="0" smtClean="0"/>
              <a:t>1 </a:t>
            </a:r>
            <a:r>
              <a:rPr lang="en-US" sz="2000" b="1" dirty="0" err="1" smtClean="0"/>
              <a:t>ano</a:t>
            </a:r>
            <a:endParaRPr lang="en-US" sz="2000" b="1" dirty="0"/>
          </a:p>
          <a:p>
            <a:pPr eaLnBrk="0" hangingPunct="0">
              <a:defRPr/>
            </a:pPr>
            <a:r>
              <a:rPr lang="en-US" sz="2000" b="1" dirty="0"/>
              <a:t>   N/A</a:t>
            </a:r>
          </a:p>
          <a:p>
            <a:pPr eaLnBrk="0" hangingPunct="0">
              <a:defRPr/>
            </a:pPr>
            <a:r>
              <a:rPr lang="en-US" sz="2000" b="1" dirty="0"/>
              <a:t>1 </a:t>
            </a:r>
            <a:r>
              <a:rPr lang="en-US" sz="2000" b="1" dirty="0" err="1" smtClean="0"/>
              <a:t>Mês</a:t>
            </a:r>
            <a:endParaRPr lang="en-US" sz="2000" b="1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0" y="1447800"/>
            <a:ext cx="237927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Controle</a:t>
            </a:r>
            <a:r>
              <a:rPr lang="en-US" sz="2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Cheia</a:t>
            </a:r>
            <a:endParaRPr lang="en-US" sz="20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defRPr/>
            </a:pPr>
            <a:r>
              <a:rPr lang="en-US" sz="2000" b="1" dirty="0" err="1" smtClean="0"/>
              <a:t>Semanal</a:t>
            </a:r>
            <a:r>
              <a:rPr lang="en-US" sz="2000" b="1" dirty="0" smtClean="0"/>
              <a:t> </a:t>
            </a:r>
            <a:r>
              <a:rPr lang="en-US" sz="2000" b="1" dirty="0"/>
              <a:t>*</a:t>
            </a:r>
          </a:p>
          <a:p>
            <a:pPr eaLnBrk="0" hangingPunct="0">
              <a:defRPr/>
            </a:pPr>
            <a:r>
              <a:rPr lang="en-US" sz="2000" b="1" dirty="0" err="1"/>
              <a:t>Semanal</a:t>
            </a:r>
            <a:r>
              <a:rPr lang="en-US" sz="2000" b="1" dirty="0"/>
              <a:t> *</a:t>
            </a:r>
          </a:p>
          <a:p>
            <a:pPr eaLnBrk="0" hangingPunct="0">
              <a:defRPr/>
            </a:pPr>
            <a:r>
              <a:rPr lang="en-US" sz="2000" b="1" dirty="0" err="1"/>
              <a:t>Semanal</a:t>
            </a:r>
            <a:r>
              <a:rPr lang="en-US" sz="2000" b="1" dirty="0"/>
              <a:t> +</a:t>
            </a:r>
          </a:p>
          <a:p>
            <a:pPr eaLnBrk="0" hangingPunct="0">
              <a:defRPr/>
            </a:pPr>
            <a:r>
              <a:rPr lang="en-US" sz="2000" b="1" dirty="0" err="1"/>
              <a:t>Semanal</a:t>
            </a:r>
            <a:r>
              <a:rPr lang="en-US" sz="2000" b="1" dirty="0"/>
              <a:t> *</a:t>
            </a:r>
          </a:p>
          <a:p>
            <a:pPr eaLnBrk="0" hangingPunct="0">
              <a:defRPr/>
            </a:pPr>
            <a:r>
              <a:rPr lang="en-US" sz="2000" b="1" dirty="0"/>
              <a:t>1 </a:t>
            </a:r>
            <a:r>
              <a:rPr lang="en-US" sz="2000" b="1" dirty="0" err="1" smtClean="0"/>
              <a:t>Mês</a:t>
            </a:r>
            <a:endParaRPr lang="en-US" sz="2000" b="1" dirty="0"/>
          </a:p>
          <a:p>
            <a:pPr eaLnBrk="0" hangingPunct="0">
              <a:defRPr/>
            </a:pPr>
            <a:endParaRPr lang="en-US" sz="2000" b="1" dirty="0" smtClean="0"/>
          </a:p>
          <a:p>
            <a:pPr eaLnBrk="0" hangingPunct="0">
              <a:defRPr/>
            </a:pPr>
            <a:r>
              <a:rPr lang="en-US" sz="2000" b="1" dirty="0" smtClean="0"/>
              <a:t>   </a:t>
            </a:r>
            <a:r>
              <a:rPr lang="en-US" sz="2000" b="1" dirty="0"/>
              <a:t>**</a:t>
            </a:r>
          </a:p>
          <a:p>
            <a:pPr eaLnBrk="0" hangingPunct="0">
              <a:defRPr/>
            </a:pPr>
            <a:r>
              <a:rPr lang="en-US" sz="2000" b="1" dirty="0"/>
              <a:t> </a:t>
            </a:r>
            <a:endParaRPr lang="en-US" sz="2000" b="1" dirty="0" smtClean="0"/>
          </a:p>
          <a:p>
            <a:pPr eaLnBrk="0" hangingPunct="0">
              <a:defRPr/>
            </a:pPr>
            <a:r>
              <a:rPr lang="en-US" sz="2000" b="1" dirty="0" smtClean="0"/>
              <a:t>  </a:t>
            </a:r>
            <a:r>
              <a:rPr lang="en-US" sz="2000" b="1" dirty="0"/>
              <a:t>**</a:t>
            </a:r>
          </a:p>
          <a:p>
            <a:pPr eaLnBrk="0" hangingPunct="0">
              <a:defRPr/>
            </a:pPr>
            <a:r>
              <a:rPr lang="en-US" sz="2000" b="1" dirty="0"/>
              <a:t>  ***</a:t>
            </a:r>
          </a:p>
          <a:p>
            <a:pPr eaLnBrk="0" hangingPunct="0">
              <a:defRPr/>
            </a:pPr>
            <a:r>
              <a:rPr lang="en-US" sz="2000" b="1" dirty="0" err="1" smtClean="0"/>
              <a:t>Semanal</a:t>
            </a:r>
            <a:r>
              <a:rPr lang="en-US" sz="2000" b="1" dirty="0" smtClean="0"/>
              <a:t> *</a:t>
            </a:r>
            <a:endParaRPr lang="en-US" sz="20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28600" y="5410200"/>
            <a:ext cx="879920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Char char="•"/>
              <a:defRPr/>
            </a:pP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Observações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semanais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durante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armazenamento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que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exceda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níveis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cotas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máximas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anteriores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e </a:t>
            </a:r>
          </a:p>
          <a:p>
            <a:pPr eaLnBrk="0" hangingPunct="0">
              <a:defRPr/>
            </a:pPr>
            <a:r>
              <a:rPr lang="en-US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eituras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adicionais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para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cada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1,5 m de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elevação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acima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abaixo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da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cota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normal do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reservatório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**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Observações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Periódicas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durante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armazemento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para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controle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cheias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rebaixamento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***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Observação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conforme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necessário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durante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armazenamento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que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exceda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cotas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máximas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0" hangingPunct="0">
              <a:defRPr/>
            </a:pP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anteriores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US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reservatório</a:t>
            </a: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600" dirty="0" err="1" smtClean="0"/>
              <a:t>Cronograma</a:t>
            </a:r>
            <a:r>
              <a:rPr lang="en-US" sz="3600" dirty="0" smtClean="0"/>
              <a:t> </a:t>
            </a:r>
            <a:r>
              <a:rPr lang="en-US" sz="3600" u="sng" dirty="0" err="1" smtClean="0"/>
              <a:t>Típico</a:t>
            </a:r>
            <a:r>
              <a:rPr lang="en-US" sz="3600" u="sng" dirty="0" smtClean="0"/>
              <a:t> </a:t>
            </a:r>
            <a:r>
              <a:rPr lang="en-US" sz="3600" dirty="0" smtClean="0"/>
              <a:t>de </a:t>
            </a:r>
            <a:r>
              <a:rPr lang="en-US" sz="3600" dirty="0" err="1" smtClean="0"/>
              <a:t>Observações</a:t>
            </a:r>
            <a:r>
              <a:rPr lang="en-US" sz="3600" dirty="0" smtClean="0"/>
              <a:t> </a:t>
            </a:r>
            <a:r>
              <a:rPr lang="en-US" sz="3600" dirty="0" err="1" smtClean="0"/>
              <a:t>Exigidas</a:t>
            </a:r>
            <a:r>
              <a:rPr lang="en-US" sz="3600" dirty="0" smtClean="0"/>
              <a:t> </a:t>
            </a:r>
            <a:r>
              <a:rPr lang="en-US" sz="3600" dirty="0" err="1" smtClean="0"/>
              <a:t>pelos</a:t>
            </a:r>
            <a:r>
              <a:rPr lang="en-US" sz="3600" dirty="0" smtClean="0"/>
              <a:t> </a:t>
            </a:r>
            <a:r>
              <a:rPr lang="en-US" sz="3600" dirty="0" err="1" smtClean="0"/>
              <a:t>Dispositivos</a:t>
            </a:r>
            <a:r>
              <a:rPr lang="en-US" sz="3600" dirty="0" smtClean="0"/>
              <a:t> de </a:t>
            </a:r>
            <a:r>
              <a:rPr lang="en-US" sz="3600" dirty="0" err="1" smtClean="0"/>
              <a:t>Mensurações</a:t>
            </a:r>
            <a:r>
              <a:rPr lang="en-US" sz="3600" dirty="0" smtClean="0"/>
              <a:t> </a:t>
            </a:r>
            <a:r>
              <a:rPr lang="en-US" sz="3600" dirty="0" err="1" smtClean="0"/>
              <a:t>Físicas</a:t>
            </a:r>
            <a:endParaRPr lang="en-US" sz="3600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25B48BA-BD21-4B27-A79E-346E33C13BF9}" type="slidenum">
              <a:rPr lang="en-US" smtClean="0"/>
              <a:pPr/>
              <a:t>50</a:t>
            </a:fld>
            <a:r>
              <a:rPr lang="en-US" smtClean="0"/>
              <a:t> of 82</a:t>
            </a: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Elevação do Reservatório vs. Taxa de Infiltração</a:t>
            </a:r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5231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87EB1DF-FE68-4E23-BAAD-8E66694F82FB}" type="slidenum">
              <a:rPr lang="en-US" smtClean="0"/>
              <a:pPr/>
              <a:t>51</a:t>
            </a:fld>
            <a:r>
              <a:rPr lang="en-US" smtClean="0"/>
              <a:t> of 82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914400"/>
          </a:xfrm>
        </p:spPr>
        <p:txBody>
          <a:bodyPr/>
          <a:lstStyle/>
          <a:p>
            <a:pPr eaLnBrk="1" hangingPunct="1"/>
            <a:r>
              <a:rPr lang="pt-BR" sz="4000" dirty="0"/>
              <a:t>Relação Precipita</a:t>
            </a:r>
            <a:r>
              <a:rPr lang="pt-BR" sz="4000" noProof="0" dirty="0" err="1" smtClean="0"/>
              <a:t>ção</a:t>
            </a:r>
            <a:r>
              <a:rPr lang="pt-BR" sz="4000" noProof="0" dirty="0" smtClean="0"/>
              <a:t> – Infiltração</a:t>
            </a:r>
          </a:p>
        </p:txBody>
      </p:sp>
      <p:pic>
        <p:nvPicPr>
          <p:cNvPr id="60420" name="Picture 3" descr="Denison Periodic Inspection_Page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660" y="1371600"/>
            <a:ext cx="7418566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85EFD2CE-F857-47DF-8C47-0EAE28DC71B8}" type="slidenum">
              <a:rPr lang="en-US" smtClean="0"/>
              <a:pPr/>
              <a:t>52</a:t>
            </a:fld>
            <a:r>
              <a:rPr lang="en-US" smtClean="0"/>
              <a:t> of 82</a:t>
            </a: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eaLnBrk="1" hangingPunct="1"/>
            <a:r>
              <a:rPr lang="pt-BR" sz="4000" noProof="0" dirty="0" smtClean="0"/>
              <a:t>Relação Reservatório – Infiltração</a:t>
            </a:r>
          </a:p>
        </p:txBody>
      </p:sp>
      <p:pic>
        <p:nvPicPr>
          <p:cNvPr id="61444" name="Picture 3" descr="se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652" y="1295400"/>
            <a:ext cx="7398773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DF8B55DC-F8B7-4C26-A82D-DDB7F3528AFC}" type="slidenum">
              <a:rPr lang="en-US" smtClean="0"/>
              <a:pPr/>
              <a:t>53</a:t>
            </a:fld>
            <a:r>
              <a:rPr lang="en-US" smtClean="0"/>
              <a:t> of 82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pt-BR" sz="3600" noProof="0" dirty="0" err="1" smtClean="0"/>
              <a:t>Relaç</a:t>
            </a:r>
            <a:r>
              <a:rPr lang="pt-BR" sz="3600" dirty="0" err="1" smtClean="0"/>
              <a:t>ão</a:t>
            </a:r>
            <a:r>
              <a:rPr lang="pt-BR" sz="3600" dirty="0" smtClean="0"/>
              <a:t> Reservatório </a:t>
            </a:r>
            <a:r>
              <a:rPr lang="pt-BR" sz="3600" noProof="0" dirty="0" smtClean="0"/>
              <a:t>– </a:t>
            </a:r>
            <a:r>
              <a:rPr lang="pt-BR" sz="3600" dirty="0" smtClean="0"/>
              <a:t>Taxa de Infiltração</a:t>
            </a:r>
            <a:endParaRPr lang="pt-BR" sz="3600" noProof="0" dirty="0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848600" cy="491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515299A8-9ED5-474F-96EB-616346ED05FA}" type="slidenum">
              <a:rPr lang="en-US" smtClean="0"/>
              <a:pPr/>
              <a:t>54</a:t>
            </a:fld>
            <a:r>
              <a:rPr lang="en-US" smtClean="0"/>
              <a:t> of 82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pt-BR" sz="3600" noProof="0" dirty="0" smtClean="0"/>
              <a:t>Relação </a:t>
            </a:r>
            <a:r>
              <a:rPr lang="pt-BR" sz="3600" dirty="0" smtClean="0"/>
              <a:t>Reservatório </a:t>
            </a:r>
            <a:r>
              <a:rPr lang="pt-BR" sz="3600" noProof="0" dirty="0" smtClean="0"/>
              <a:t>– Taxa de Infiltração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799"/>
            <a:ext cx="7502525" cy="497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5B09011-05ED-4A1A-8CDE-18F3472AB948}" type="slidenum">
              <a:rPr lang="en-US" smtClean="0"/>
              <a:pPr/>
              <a:t>55</a:t>
            </a:fld>
            <a:r>
              <a:rPr lang="en-US" smtClean="0"/>
              <a:t> of 82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pt-BR" sz="3600" dirty="0" smtClean="0"/>
              <a:t>Relação Reservatório </a:t>
            </a:r>
            <a:r>
              <a:rPr lang="pt-BR" sz="3600" noProof="0" dirty="0" smtClean="0"/>
              <a:t>– Taxa de </a:t>
            </a:r>
            <a:r>
              <a:rPr lang="pt-BR" sz="3600" dirty="0" smtClean="0"/>
              <a:t>Infiltração</a:t>
            </a:r>
            <a:endParaRPr lang="pt-BR" sz="3600" noProof="0" dirty="0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755427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DBEEA00-125C-4315-A9F6-9B952F96C20B}" type="slidenum">
              <a:rPr lang="en-US" smtClean="0"/>
              <a:pPr/>
              <a:t>56</a:t>
            </a:fld>
            <a:r>
              <a:rPr lang="en-US" smtClean="0"/>
              <a:t> of 82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pt-BR" sz="3600" dirty="0"/>
              <a:t>Relação Reservatório – Taxa de Infiltração</a:t>
            </a:r>
            <a:endParaRPr lang="pt-BR" sz="3600" noProof="0" dirty="0" smtClean="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199"/>
            <a:ext cx="7467600" cy="515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F969F00-6E9F-45F6-802E-3A477FA757BA}" type="slidenum">
              <a:rPr lang="en-US" smtClean="0"/>
              <a:pPr/>
              <a:t>57</a:t>
            </a:fld>
            <a:r>
              <a:rPr lang="en-US" smtClean="0"/>
              <a:t> of 82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 eaLnBrk="1" hangingPunct="1"/>
            <a:r>
              <a:rPr lang="pt-BR" noProof="0" dirty="0" smtClean="0"/>
              <a:t>Drenos de </a:t>
            </a:r>
            <a:r>
              <a:rPr lang="pt-BR" dirty="0" smtClean="0"/>
              <a:t>Fundação</a:t>
            </a:r>
            <a:endParaRPr lang="pt-BR" noProof="0" dirty="0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/>
          <a:srcRect t="12532" b="15224"/>
          <a:stretch>
            <a:fillRect/>
          </a:stretch>
        </p:blipFill>
        <p:spPr bwMode="auto">
          <a:xfrm>
            <a:off x="228600" y="2057400"/>
            <a:ext cx="3886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Foundation D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438400"/>
            <a:ext cx="4640263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FE616447-7026-4CC4-9394-9B7A9D1867C8}" type="slidenum">
              <a:rPr lang="en-US" smtClean="0"/>
              <a:pPr/>
              <a:t>58</a:t>
            </a:fld>
            <a:r>
              <a:rPr lang="en-US" smtClean="0"/>
              <a:t> of 82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/>
            <a:r>
              <a:rPr lang="pt-BR" noProof="0" dirty="0" smtClean="0"/>
              <a:t>Instrumentação de </a:t>
            </a:r>
            <a:r>
              <a:rPr lang="pt-BR" dirty="0" smtClean="0"/>
              <a:t>Galeria</a:t>
            </a:r>
            <a:endParaRPr lang="pt-BR" noProof="0" dirty="0" smtClean="0"/>
          </a:p>
        </p:txBody>
      </p:sp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304800" y="5257800"/>
            <a:ext cx="3886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 smtClean="0">
                <a:solidFill>
                  <a:srgbClr val="FF6600"/>
                </a:solidFill>
              </a:rPr>
              <a:t>Entupimento</a:t>
            </a:r>
            <a:r>
              <a:rPr lang="en-US" sz="2000" b="1" dirty="0" smtClean="0">
                <a:solidFill>
                  <a:srgbClr val="FF6600"/>
                </a:solidFill>
              </a:rPr>
              <a:t> de </a:t>
            </a:r>
            <a:r>
              <a:rPr lang="en-US" sz="2000" b="1" dirty="0" err="1" smtClean="0">
                <a:solidFill>
                  <a:srgbClr val="FF6600"/>
                </a:solidFill>
              </a:rPr>
              <a:t>drenos</a:t>
            </a:r>
            <a:r>
              <a:rPr lang="en-US" sz="2000" b="1" dirty="0" smtClean="0">
                <a:solidFill>
                  <a:srgbClr val="FF6600"/>
                </a:solidFill>
              </a:rPr>
              <a:t> de </a:t>
            </a:r>
            <a:r>
              <a:rPr lang="en-US" sz="2000" b="1" dirty="0" err="1" smtClean="0">
                <a:solidFill>
                  <a:srgbClr val="FF6600"/>
                </a:solidFill>
              </a:rPr>
              <a:t>Fundação</a:t>
            </a:r>
            <a:r>
              <a:rPr lang="en-US" sz="2000" b="1" dirty="0" smtClean="0">
                <a:solidFill>
                  <a:srgbClr val="FF6600"/>
                </a:solidFill>
              </a:rPr>
              <a:t>!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4495800" y="5181600"/>
            <a:ext cx="381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err="1" smtClean="0">
                <a:solidFill>
                  <a:srgbClr val="FF6600"/>
                </a:solidFill>
              </a:rPr>
              <a:t>Aumento</a:t>
            </a:r>
            <a:r>
              <a:rPr lang="en-US" sz="2000" b="1" dirty="0" smtClean="0">
                <a:solidFill>
                  <a:srgbClr val="FF6600"/>
                </a:solidFill>
              </a:rPr>
              <a:t> de </a:t>
            </a:r>
            <a:r>
              <a:rPr lang="en-US" sz="2000" b="1" dirty="0" err="1" smtClean="0">
                <a:solidFill>
                  <a:srgbClr val="FF6600"/>
                </a:solidFill>
              </a:rPr>
              <a:t>subpressão</a:t>
            </a:r>
            <a:r>
              <a:rPr lang="en-US" sz="2000" b="1" dirty="0" smtClean="0">
                <a:solidFill>
                  <a:srgbClr val="FF6600"/>
                </a:solidFill>
              </a:rPr>
              <a:t>!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67590" name="Picture 5" descr="drain depth 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4016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Rectangle 6"/>
          <p:cNvSpPr>
            <a:spLocks noChangeArrowheads="1"/>
          </p:cNvSpPr>
          <p:nvPr/>
        </p:nvSpPr>
        <p:spPr bwMode="auto">
          <a:xfrm>
            <a:off x="3048000" y="3886200"/>
            <a:ext cx="10668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7592" name="Picture 7" descr="uplift cell 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599"/>
            <a:ext cx="4114800" cy="412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3" name="Rectangle 8"/>
          <p:cNvSpPr>
            <a:spLocks noChangeArrowheads="1"/>
          </p:cNvSpPr>
          <p:nvPr/>
        </p:nvSpPr>
        <p:spPr bwMode="auto">
          <a:xfrm>
            <a:off x="7239000" y="2362200"/>
            <a:ext cx="1003300" cy="990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69ECF4F4-7D66-40A5-92EE-B356BED727DD}" type="slidenum">
              <a:rPr lang="en-US" smtClean="0"/>
              <a:pPr/>
              <a:t>59</a:t>
            </a:fld>
            <a:r>
              <a:rPr lang="en-US" smtClean="0"/>
              <a:t> of 82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Vazão de </a:t>
            </a:r>
            <a:r>
              <a:rPr lang="pt-BR" dirty="0" smtClean="0"/>
              <a:t>entrada ao </a:t>
            </a:r>
            <a:r>
              <a:rPr lang="pt-BR" noProof="0" dirty="0" err="1" smtClean="0">
                <a:solidFill>
                  <a:srgbClr val="0000FF"/>
                </a:solidFill>
              </a:rPr>
              <a:t>Sump</a:t>
            </a:r>
            <a:endParaRPr lang="pt-BR" noProof="0" dirty="0" smtClean="0">
              <a:solidFill>
                <a:srgbClr val="0000FF"/>
              </a:solidFill>
            </a:endParaRPr>
          </a:p>
        </p:txBody>
      </p:sp>
      <p:pic>
        <p:nvPicPr>
          <p:cNvPr id="68612" name="Picture 3" descr="bbsumpinf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58" y="1219200"/>
            <a:ext cx="528473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49C63298-26DE-45F5-9EFB-802F5C21E8CD}" type="slidenum">
              <a:rPr lang="en-US" smtClean="0"/>
              <a:pPr/>
              <a:t>6</a:t>
            </a:fld>
            <a:r>
              <a:rPr lang="en-US" smtClean="0"/>
              <a:t> of 82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200" noProof="0" dirty="0" smtClean="0"/>
              <a:t>Pontos de Recalque Superficial e Movimento Horizontal</a:t>
            </a:r>
          </a:p>
        </p:txBody>
      </p:sp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2" cstate="print"/>
          <a:srcRect l="15835" t="22059" r="11513" b="26471"/>
          <a:stretch>
            <a:fillRect/>
          </a:stretch>
        </p:blipFill>
        <p:spPr>
          <a:xfrm>
            <a:off x="533400" y="1676400"/>
            <a:ext cx="832104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08800" cy="800100"/>
          </a:xfrm>
        </p:spPr>
        <p:txBody>
          <a:bodyPr/>
          <a:lstStyle/>
          <a:p>
            <a:r>
              <a:rPr lang="pt-BR" sz="3200" noProof="0" dirty="0" err="1" smtClean="0"/>
              <a:t>Acelerógrafos</a:t>
            </a:r>
            <a:r>
              <a:rPr lang="pt-BR" sz="3200" noProof="0" dirty="0" smtClean="0"/>
              <a:t> Digitais (Etna SMA) com Acionamento Duplo</a:t>
            </a:r>
          </a:p>
        </p:txBody>
      </p:sp>
      <p:pic>
        <p:nvPicPr>
          <p:cNvPr id="39939" name="Picture 2054" descr="SMA6 RMU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8600" y="1206500"/>
            <a:ext cx="4238625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smtClean="0"/>
              <a:t>Domínio de </a:t>
            </a:r>
            <a:r>
              <a:rPr lang="pt-BR" dirty="0" smtClean="0"/>
              <a:t>Tempo dos </a:t>
            </a:r>
            <a:r>
              <a:rPr lang="pt-BR" noProof="0" dirty="0" smtClean="0"/>
              <a:t>Cabos </a:t>
            </a:r>
            <a:r>
              <a:rPr lang="pt-BR" dirty="0" smtClean="0"/>
              <a:t>do Refletômetro </a:t>
            </a:r>
            <a:r>
              <a:rPr lang="pt-BR" noProof="0" dirty="0" smtClean="0"/>
              <a:t>(TDR)</a:t>
            </a:r>
          </a:p>
        </p:txBody>
      </p:sp>
      <p:pic>
        <p:nvPicPr>
          <p:cNvPr id="41987" name="Picture 4" descr="Progress Photos 31Jul04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0" y="1704975"/>
            <a:ext cx="6629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BR" sz="3600" noProof="0" dirty="0" smtClean="0"/>
              <a:t>Trincheira TDR / RMU 6</a:t>
            </a:r>
          </a:p>
        </p:txBody>
      </p:sp>
      <p:pic>
        <p:nvPicPr>
          <p:cNvPr id="40963" name="Picture 1028" descr="TDR Trench View 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162800" cy="536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 err="1" smtClean="0"/>
              <a:t>Instalaçã</a:t>
            </a:r>
            <a:r>
              <a:rPr lang="pt-BR" dirty="0" smtClean="0"/>
              <a:t>o de Cabos</a:t>
            </a:r>
            <a:r>
              <a:rPr lang="pt-BR" noProof="0" dirty="0" smtClean="0"/>
              <a:t> TDR</a:t>
            </a:r>
          </a:p>
        </p:txBody>
      </p:sp>
      <p:pic>
        <p:nvPicPr>
          <p:cNvPr id="43011" name="Picture 1028" descr="PZs TDR Inclin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41529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029" descr="PZs TDR Inclin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738" y="3362325"/>
            <a:ext cx="44069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noProof="0" dirty="0" smtClean="0"/>
              <a:t>Acionamento de Monitor de Integridade da Crista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913" y="1530350"/>
            <a:ext cx="7721600" cy="4114800"/>
          </a:xfrm>
        </p:spPr>
        <p:txBody>
          <a:bodyPr/>
          <a:lstStyle/>
          <a:p>
            <a:r>
              <a:rPr lang="pt-BR" sz="2800" dirty="0" smtClean="0"/>
              <a:t>Sistema com Três </a:t>
            </a:r>
            <a:r>
              <a:rPr lang="pt-BR" sz="2800" noProof="0" dirty="0" smtClean="0"/>
              <a:t>Loops (RMU 1)</a:t>
            </a:r>
          </a:p>
          <a:p>
            <a:r>
              <a:rPr lang="pt-BR" sz="2800" noProof="0" dirty="0" smtClean="0"/>
              <a:t>Ligado ao Sistema de Acionamento de Sirene (Radio)</a:t>
            </a:r>
          </a:p>
          <a:p>
            <a:r>
              <a:rPr lang="pt-BR" sz="2400" noProof="0" dirty="0" smtClean="0"/>
              <a:t>Ligado ao </a:t>
            </a:r>
          </a:p>
          <a:p>
            <a:pPr marL="0" indent="0">
              <a:buNone/>
            </a:pPr>
            <a:r>
              <a:rPr lang="pt-BR" sz="2400" noProof="0" dirty="0" smtClean="0"/>
              <a:t>ADAS (Radio</a:t>
            </a:r>
            <a:r>
              <a:rPr lang="pt-BR" sz="3200" noProof="0" dirty="0" smtClean="0"/>
              <a:t>)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68454"/>
              </p:ext>
            </p:extLst>
          </p:nvPr>
        </p:nvGraphicFramePr>
        <p:xfrm>
          <a:off x="3459162" y="2819400"/>
          <a:ext cx="4618038" cy="346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1" name="Photo Editor Photo" r:id="rId3" imgW="7803556" imgH="5852667" progId="">
                  <p:embed/>
                </p:oleObj>
              </mc:Choice>
              <mc:Fallback>
                <p:oleObj name="Photo Editor Photo" r:id="rId3" imgW="7803556" imgH="58526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162" y="2819400"/>
                        <a:ext cx="4618038" cy="346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E41FCEC5-914C-46D9-B5D8-61506B899ADA}" type="slidenum">
              <a:rPr lang="en-US" smtClean="0"/>
              <a:pPr/>
              <a:t>65</a:t>
            </a:fld>
            <a:r>
              <a:rPr lang="en-US" smtClean="0"/>
              <a:t> of 82</a:t>
            </a:r>
          </a:p>
        </p:txBody>
      </p:sp>
      <p:pic>
        <p:nvPicPr>
          <p:cNvPr id="80899" name="Picture 4" descr="piezo-intro-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200400"/>
            <a:ext cx="2224815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5" descr="jmeter-intro-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591752"/>
            <a:ext cx="2971800" cy="35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533400" y="228600"/>
            <a:ext cx="762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en-US" sz="4000" i="1" dirty="0" err="1" smtClean="0">
                <a:solidFill>
                  <a:schemeClr val="tx2"/>
                </a:solidFill>
              </a:rPr>
              <a:t>Automação</a:t>
            </a:r>
            <a:r>
              <a:rPr lang="en-US" sz="4000" i="1" dirty="0" smtClean="0">
                <a:solidFill>
                  <a:schemeClr val="tx2"/>
                </a:solidFill>
              </a:rPr>
              <a:t> da </a:t>
            </a:r>
            <a:r>
              <a:rPr lang="en-US" sz="4000" i="1" dirty="0" err="1" smtClean="0">
                <a:solidFill>
                  <a:schemeClr val="tx2"/>
                </a:solidFill>
              </a:rPr>
              <a:t>Instrumentação</a:t>
            </a:r>
            <a:endParaRPr lang="en-US" sz="4000" i="1" dirty="0">
              <a:solidFill>
                <a:schemeClr val="tx2"/>
              </a:solidFill>
            </a:endParaRPr>
          </a:p>
        </p:txBody>
      </p:sp>
      <p:pic>
        <p:nvPicPr>
          <p:cNvPr id="80902" name="Picture 4" descr="\\Swt-fs-cad\damsafety\Pine Creek\Photos 2_23 and 2_24 2011\DSC01745.JPG"/>
          <p:cNvPicPr>
            <a:picLocks noChangeAspect="1" noChangeArrowheads="1"/>
          </p:cNvPicPr>
          <p:nvPr/>
        </p:nvPicPr>
        <p:blipFill>
          <a:blip r:embed="rId4" cstate="print"/>
          <a:srcRect l="18750" t="7813" b="7169"/>
          <a:stretch>
            <a:fillRect/>
          </a:stretch>
        </p:blipFill>
        <p:spPr bwMode="auto">
          <a:xfrm>
            <a:off x="76200" y="2514600"/>
            <a:ext cx="262096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G_56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752600"/>
            <a:ext cx="24257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SCN01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676400"/>
            <a:ext cx="1741488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52FE5D30-9183-4076-8E09-4755580CCD8E}" type="slidenum">
              <a:rPr lang="en-US" smtClean="0"/>
              <a:pPr/>
              <a:t>66</a:t>
            </a:fld>
            <a:r>
              <a:rPr lang="en-US" smtClean="0"/>
              <a:t> of 82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60960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noProof="0" dirty="0" smtClean="0"/>
              <a:t>Rede Típica</a:t>
            </a:r>
          </a:p>
        </p:txBody>
      </p:sp>
      <p:pic>
        <p:nvPicPr>
          <p:cNvPr id="81924" name="Picture 3" descr="Image1"/>
          <p:cNvPicPr>
            <a:picLocks noChangeAspect="1" noChangeArrowheads="1"/>
          </p:cNvPicPr>
          <p:nvPr/>
        </p:nvPicPr>
        <p:blipFill>
          <a:blip r:embed="rId2" cstate="print"/>
          <a:srcRect l="7634" t="4539" r="3818" b="5580"/>
          <a:stretch>
            <a:fillRect/>
          </a:stretch>
        </p:blipFill>
        <p:spPr bwMode="auto">
          <a:xfrm>
            <a:off x="762000" y="1143000"/>
            <a:ext cx="703798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D7A8A5B4-A1C2-450E-A261-17FB48C3C072}" type="slidenum">
              <a:rPr lang="en-US" smtClean="0"/>
              <a:pPr/>
              <a:t>67</a:t>
            </a:fld>
            <a:r>
              <a:rPr lang="en-US" smtClean="0"/>
              <a:t> of 82</a:t>
            </a: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60960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noProof="0" dirty="0" smtClean="0"/>
              <a:t>Vantagens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10600" cy="41148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Aumento da Acurácia, </a:t>
            </a:r>
            <a:r>
              <a:rPr lang="pt-BR" sz="2400" noProof="0" dirty="0" smtClean="0"/>
              <a:t>Frequência</a:t>
            </a:r>
            <a:r>
              <a:rPr lang="pt-BR" sz="2400" dirty="0" smtClean="0"/>
              <a:t> </a:t>
            </a:r>
            <a:r>
              <a:rPr lang="pt-BR" sz="2400" dirty="0" smtClean="0"/>
              <a:t>e Consistência</a:t>
            </a:r>
            <a:r>
              <a:rPr lang="pt-BR" sz="2400" noProof="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Pode ser instalado em áreas </a:t>
            </a:r>
            <a:r>
              <a:rPr lang="pt-BR" sz="2400" dirty="0" smtClean="0"/>
              <a:t>com pouca acessibilidade</a:t>
            </a:r>
            <a:r>
              <a:rPr lang="pt-BR" sz="2400" noProof="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Aquisição</a:t>
            </a:r>
            <a:r>
              <a:rPr lang="pt-BR" sz="2400" dirty="0" smtClean="0"/>
              <a:t>, </a:t>
            </a:r>
            <a:r>
              <a:rPr lang="pt-BR" sz="2400" dirty="0" smtClean="0"/>
              <a:t>Programação e Diagnóstico Remotos</a:t>
            </a:r>
            <a:r>
              <a:rPr lang="pt-BR" sz="2400" noProof="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Tempestividade das Informações.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Verifica Validade dos Dados.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Programa para Aumento de </a:t>
            </a:r>
            <a:r>
              <a:rPr lang="pt-BR" sz="2400" noProof="0" dirty="0" smtClean="0"/>
              <a:t>Frequência </a:t>
            </a:r>
            <a:r>
              <a:rPr lang="pt-BR" sz="2400" noProof="0" dirty="0" smtClean="0"/>
              <a:t>em Níveis de Gatilho.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Monitora Eventos </a:t>
            </a:r>
            <a:r>
              <a:rPr lang="pt-BR" sz="2400" dirty="0" smtClean="0"/>
              <a:t>Imprevisíveis</a:t>
            </a:r>
            <a:r>
              <a:rPr lang="pt-BR" sz="2400" noProof="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Alarmes – 24 horas por dia, 365 dias por ano.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/>
              <a:t>Compatibilidade com uma Variedade de Necessidades Funcionais.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noProof="0" dirty="0" smtClean="0">
                <a:solidFill>
                  <a:srgbClr val="FF0000"/>
                </a:solidFill>
              </a:rPr>
              <a:t>Cuidado!!!  Substituir Pessoal</a:t>
            </a:r>
            <a:r>
              <a:rPr lang="pt-BR" sz="2400" noProof="0" dirty="0" smtClean="0"/>
              <a:t>.</a:t>
            </a:r>
          </a:p>
        </p:txBody>
      </p:sp>
    </p:spTree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FDBE3D9-1941-4BA7-BB81-FE44191F87F4}" type="slidenum">
              <a:rPr lang="en-US" smtClean="0"/>
              <a:pPr/>
              <a:t>68</a:t>
            </a:fld>
            <a:r>
              <a:rPr lang="en-US" smtClean="0"/>
              <a:t> of 82</a:t>
            </a: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31188" cy="914400"/>
          </a:xfrm>
        </p:spPr>
        <p:txBody>
          <a:bodyPr/>
          <a:lstStyle/>
          <a:p>
            <a:pPr eaLnBrk="1" hangingPunct="1"/>
            <a:r>
              <a:rPr lang="pt-BR" noProof="0" dirty="0" smtClean="0"/>
              <a:t>Desafios da Automação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Vandalismo.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Raios (</a:t>
            </a:r>
            <a:r>
              <a:rPr lang="pt-BR" dirty="0" smtClean="0"/>
              <a:t>pode ser mitigado</a:t>
            </a:r>
            <a:r>
              <a:rPr lang="pt-BR" noProof="0" dirty="0" smtClean="0"/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Tipo de Instrumentação.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Manutenção.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Expertise Especializada.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Limitações do Ambiente Físico.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Custo:  Instalação e Manutenção.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Gestão de </a:t>
            </a:r>
            <a:r>
              <a:rPr lang="pt-BR" dirty="0" smtClean="0"/>
              <a:t>Dados</a:t>
            </a:r>
            <a:r>
              <a:rPr lang="pt-BR" noProof="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pt-BR" noProof="0" dirty="0" smtClean="0"/>
              <a:t>Ninguém está olhando o projeto de </a:t>
            </a:r>
            <a:r>
              <a:rPr lang="pt-BR" dirty="0" smtClean="0"/>
              <a:t>perto</a:t>
            </a:r>
            <a:r>
              <a:rPr lang="pt-BR" noProof="0" dirty="0" smtClean="0"/>
              <a:t>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AFB387DF-2784-44C2-9E8F-254437D3ABE5}" type="slidenum">
              <a:rPr lang="en-US" smtClean="0"/>
              <a:pPr/>
              <a:t>69</a:t>
            </a:fld>
            <a:r>
              <a:rPr lang="en-US" smtClean="0"/>
              <a:t> of 82</a:t>
            </a: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noProof="0" dirty="0" smtClean="0"/>
              <a:t>“</a:t>
            </a:r>
            <a:r>
              <a:rPr lang="pt-BR" dirty="0" smtClean="0"/>
              <a:t>Um instrumento que é preterido com muita </a:t>
            </a:r>
            <a:r>
              <a:rPr lang="pt-BR" dirty="0" smtClean="0"/>
              <a:t>frequência </a:t>
            </a:r>
            <a:r>
              <a:rPr lang="pt-BR" dirty="0" smtClean="0"/>
              <a:t>no nosso mundo técnico é o olho humano conectado ao cérebro de um ser humano inteligente</a:t>
            </a:r>
            <a:r>
              <a:rPr lang="pt-BR" noProof="0" dirty="0" smtClean="0"/>
              <a:t>.” </a:t>
            </a:r>
          </a:p>
          <a:p>
            <a:pPr eaLnBrk="1" hangingPunct="1">
              <a:buFontTx/>
              <a:buNone/>
            </a:pPr>
            <a:r>
              <a:rPr lang="pt-BR" noProof="0" dirty="0" smtClean="0"/>
              <a:t>				– Ralph Peck</a:t>
            </a:r>
          </a:p>
        </p:txBody>
      </p:sp>
      <p:pic>
        <p:nvPicPr>
          <p:cNvPr id="91140" name="Picture 3" descr="BD0611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3810000"/>
            <a:ext cx="13049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5E9BE2D0-79B8-4C45-9389-C231BF0D3740}" type="slidenum">
              <a:rPr lang="en-US" smtClean="0"/>
              <a:pPr/>
              <a:t>7</a:t>
            </a:fld>
            <a:r>
              <a:rPr lang="en-US" smtClean="0"/>
              <a:t> of 82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noProof="0" dirty="0" smtClean="0"/>
              <a:t>Marco de Controle para Levantamentos Topográficos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438" y="1981200"/>
            <a:ext cx="683736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8DC8C026-9938-4B9C-BC53-F6FD3D6A7C53}" type="slidenum">
              <a:rPr lang="en-US" smtClean="0"/>
              <a:pPr/>
              <a:t>70</a:t>
            </a:fld>
            <a:r>
              <a:rPr lang="en-US" smtClean="0"/>
              <a:t> of 82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7772400" cy="1143000"/>
          </a:xfrm>
        </p:spPr>
        <p:txBody>
          <a:bodyPr/>
          <a:lstStyle/>
          <a:p>
            <a:pPr eaLnBrk="1" hangingPunct="1"/>
            <a:r>
              <a:rPr lang="pt-BR" noProof="0" dirty="0" smtClean="0"/>
              <a:t>Levantamentos </a:t>
            </a:r>
            <a:r>
              <a:rPr lang="pt-BR" noProof="0" dirty="0" err="1" smtClean="0"/>
              <a:t>Hidrog</a:t>
            </a:r>
            <a:r>
              <a:rPr lang="pt-BR" dirty="0" err="1" smtClean="0"/>
              <a:t>ráficos</a:t>
            </a:r>
            <a:endParaRPr lang="pt-BR" noProof="0" dirty="0" smtClean="0"/>
          </a:p>
        </p:txBody>
      </p:sp>
      <p:pic>
        <p:nvPicPr>
          <p:cNvPr id="79876" name="Picture 4" descr="Survey Boat in 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384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 cstate="print"/>
          <a:srcRect l="15147" t="14771" r="11647" b="26373"/>
          <a:stretch>
            <a:fillRect/>
          </a:stretch>
        </p:blipFill>
        <p:spPr bwMode="auto">
          <a:xfrm>
            <a:off x="4724400" y="1905000"/>
            <a:ext cx="42481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068E8A31-E847-4558-987C-B8C12B7129C7}" type="slidenum">
              <a:rPr lang="en-US" smtClean="0"/>
              <a:pPr/>
              <a:t>71</a:t>
            </a:fld>
            <a:r>
              <a:rPr lang="en-US" smtClean="0"/>
              <a:t> of 82</a:t>
            </a: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000" noProof="0" smtClean="0"/>
              <a:t>DISCUSSÃO</a:t>
            </a:r>
            <a:endParaRPr lang="pt-BR" sz="4000" noProof="0" dirty="0" smtClean="0"/>
          </a:p>
        </p:txBody>
      </p:sp>
      <p:graphicFrame>
        <p:nvGraphicFramePr>
          <p:cNvPr id="119810" name="Object 1028"/>
          <p:cNvGraphicFramePr>
            <a:graphicFrameLocks noChangeAspect="1"/>
          </p:cNvGraphicFramePr>
          <p:nvPr/>
        </p:nvGraphicFramePr>
        <p:xfrm>
          <a:off x="457200" y="1066800"/>
          <a:ext cx="8342313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2" r:id="rId3" imgW="7246620" imgH="4032504" progId="Word.Picture.8">
                  <p:embed/>
                </p:oleObj>
              </mc:Choice>
              <mc:Fallback>
                <p:oleObj r:id="rId3" imgW="7246620" imgH="4032504" progId="Word.Picture.8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066800"/>
                        <a:ext cx="8342313" cy="46450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D1B36B41-8174-4789-9AFE-D6F9064187AA}" type="slidenum">
              <a:rPr lang="en-US" smtClean="0"/>
              <a:pPr/>
              <a:t>8</a:t>
            </a:fld>
            <a:r>
              <a:rPr lang="en-US" smtClean="0"/>
              <a:t> of 82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81200"/>
            <a:ext cx="65627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Controle de Levantamento Topográfico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EB1B233-9F6F-4EEC-9B44-80C21523FD41}" type="slidenum">
              <a:rPr lang="en-US" smtClean="0"/>
              <a:pPr/>
              <a:t>9</a:t>
            </a:fld>
            <a:r>
              <a:rPr lang="en-US" smtClean="0"/>
              <a:t> of 82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noProof="0" dirty="0" smtClean="0"/>
              <a:t>Ponto de Recalque Superficial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7331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6659</TotalTime>
  <Words>1198</Words>
  <Application>Microsoft Office PowerPoint</Application>
  <PresentationFormat>On-screen Show (4:3)</PresentationFormat>
  <Paragraphs>240</Paragraphs>
  <Slides>71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Title Master</vt:lpstr>
      <vt:lpstr>Slide Master</vt:lpstr>
      <vt:lpstr>Chart</vt:lpstr>
      <vt:lpstr>Photo Editor Photo</vt:lpstr>
      <vt:lpstr>Microsoft Word Picture</vt:lpstr>
      <vt:lpstr>Monitoramento e Instrumentação para Segurança e Barragens</vt:lpstr>
      <vt:lpstr>OBJETIVOS DE APRENDIZAGEM</vt:lpstr>
      <vt:lpstr>Tipos de Instrumentação mais comuns</vt:lpstr>
      <vt:lpstr>Tipos de Monitoramento mais comuns</vt:lpstr>
      <vt:lpstr>PowerPoint Presentation</vt:lpstr>
      <vt:lpstr>Pontos de Recalque Superficial e Movimento Horizontal</vt:lpstr>
      <vt:lpstr>Marco de Controle para Levantamentos Topográficos</vt:lpstr>
      <vt:lpstr>Controle de Levantamento Topográfico</vt:lpstr>
      <vt:lpstr>Ponto de Recalque Superficial</vt:lpstr>
      <vt:lpstr>Recalque</vt:lpstr>
      <vt:lpstr>Movimento Horizontal</vt:lpstr>
      <vt:lpstr>Recalque &amp; Movimento Horizontal</vt:lpstr>
      <vt:lpstr>Movimento Horizontal</vt:lpstr>
      <vt:lpstr>Recalque</vt:lpstr>
      <vt:lpstr>Movimento Horizontal</vt:lpstr>
      <vt:lpstr>Fissuras Transversais &amp; Longitudinais</vt:lpstr>
      <vt:lpstr>Fissuras Longitudinais</vt:lpstr>
      <vt:lpstr>Fissuras Longitudinais</vt:lpstr>
      <vt:lpstr>Fissura Transversal</vt:lpstr>
      <vt:lpstr>Mensuração de Fissuras</vt:lpstr>
      <vt:lpstr>Mensuração de Fissuras</vt:lpstr>
      <vt:lpstr>Mensuração de Fissuras</vt:lpstr>
      <vt:lpstr>Inclinômetero de Talude</vt:lpstr>
      <vt:lpstr>Mensuração com Inclinômetro de Talude</vt:lpstr>
      <vt:lpstr>Inclinômetro Fixo</vt:lpstr>
      <vt:lpstr>Inclinômetro de Talude</vt:lpstr>
      <vt:lpstr>Inclinômetro de Talude</vt:lpstr>
      <vt:lpstr>PowerPoint Presentation</vt:lpstr>
      <vt:lpstr>Piezômetros de Sistema Aberto</vt:lpstr>
      <vt:lpstr>Piezômetro de Sistema Fechado</vt:lpstr>
      <vt:lpstr>Leitura de Piezômetro de Sistema Fechado</vt:lpstr>
      <vt:lpstr>Piezômetro Pneumático</vt:lpstr>
      <vt:lpstr>Piezômetro Pneumático</vt:lpstr>
      <vt:lpstr>Piezômetro Pneumático</vt:lpstr>
      <vt:lpstr>Terminal de Instrumentação</vt:lpstr>
      <vt:lpstr>Barragem Seven Oaks</vt:lpstr>
      <vt:lpstr>Piezômetro de Fio Vibratório</vt:lpstr>
      <vt:lpstr>Piezômetro de Fio Vibratório/Medidor de Tensão (sem acionador)</vt:lpstr>
      <vt:lpstr>Piezômetro de Fio Vibratório</vt:lpstr>
      <vt:lpstr>Instrumento Pine Creek</vt:lpstr>
      <vt:lpstr>Treinamento do Pessoal do Projeto</vt:lpstr>
      <vt:lpstr>Plotagem Típica do Piezômetro</vt:lpstr>
      <vt:lpstr>Plotagem Típica do Piezômetro</vt:lpstr>
      <vt:lpstr>Extrapolação de Dados do Piezômetro</vt:lpstr>
      <vt:lpstr>Elevação do Reservatório vs. Piezômetro</vt:lpstr>
      <vt:lpstr>Infiltração em Vertedouro com corte em V</vt:lpstr>
      <vt:lpstr>Mensuração de Calha do tipo Parshall</vt:lpstr>
      <vt:lpstr>Vertedouro de Crista Larga (Broadcrested Weir)</vt:lpstr>
      <vt:lpstr>Taxa de Infiltração vs. Tempo</vt:lpstr>
      <vt:lpstr>Elevação do Reservatório vs. Taxa de Infiltração</vt:lpstr>
      <vt:lpstr>Relação Precipitação – Infiltração</vt:lpstr>
      <vt:lpstr>Relação Reservatório – Infiltração</vt:lpstr>
      <vt:lpstr>Relação Reservatório – Taxa de Infiltração</vt:lpstr>
      <vt:lpstr>Relação Reservatório – Taxa de Infiltração</vt:lpstr>
      <vt:lpstr>Relação Reservatório – Taxa de Infiltração</vt:lpstr>
      <vt:lpstr>Relação Reservatório – Taxa de Infiltração</vt:lpstr>
      <vt:lpstr>Drenos de Fundação</vt:lpstr>
      <vt:lpstr>Instrumentação de Galeria</vt:lpstr>
      <vt:lpstr>Vazão de entrada ao Sump</vt:lpstr>
      <vt:lpstr>Acelerógrafos Digitais (Etna SMA) com Acionamento Duplo</vt:lpstr>
      <vt:lpstr>Domínio de Tempo dos Cabos do Refletômetro (TDR)</vt:lpstr>
      <vt:lpstr>Trincheira TDR / RMU 6</vt:lpstr>
      <vt:lpstr>Instalação de Cabos TDR</vt:lpstr>
      <vt:lpstr>Acionamento de Monitor de Integridade da Crista</vt:lpstr>
      <vt:lpstr>PowerPoint Presentation</vt:lpstr>
      <vt:lpstr>Rede Típica</vt:lpstr>
      <vt:lpstr>Vantagens</vt:lpstr>
      <vt:lpstr>Desafios da Automação</vt:lpstr>
      <vt:lpstr>PowerPoint Presentation</vt:lpstr>
      <vt:lpstr>Levantamentos Hidrográficos</vt:lpstr>
      <vt:lpstr>DISCUSSÃO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Paula Silva Pedreira de Freitas</cp:lastModifiedBy>
  <cp:revision>63</cp:revision>
  <dcterms:created xsi:type="dcterms:W3CDTF">2009-05-21T17:19:18Z</dcterms:created>
  <dcterms:modified xsi:type="dcterms:W3CDTF">2013-05-23T16:43:54Z</dcterms:modified>
</cp:coreProperties>
</file>